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4" r:id="rId3"/>
    <p:sldId id="259" r:id="rId4"/>
    <p:sldId id="262" r:id="rId5"/>
    <p:sldId id="257" r:id="rId6"/>
    <p:sldId id="265" r:id="rId7"/>
    <p:sldId id="258" r:id="rId8"/>
    <p:sldId id="260" r:id="rId9"/>
    <p:sldId id="269" r:id="rId10"/>
    <p:sldId id="271" r:id="rId11"/>
    <p:sldId id="272" r:id="rId12"/>
    <p:sldId id="270" r:id="rId13"/>
    <p:sldId id="261" r:id="rId14"/>
    <p:sldId id="266" r:id="rId15"/>
    <p:sldId id="273" r:id="rId16"/>
    <p:sldId id="275" r:id="rId17"/>
    <p:sldId id="277" r:id="rId18"/>
    <p:sldId id="268" r:id="rId19"/>
    <p:sldId id="276" r:id="rId20"/>
    <p:sldId id="274" r:id="rId21"/>
    <p:sldId id="267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FFF00"/>
    <a:srgbClr val="000066"/>
    <a:srgbClr val="9933FF"/>
    <a:srgbClr val="00FF00"/>
    <a:srgbClr val="FF0000"/>
    <a:srgbClr val="1C7A0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2" autoAdjust="0"/>
    <p:restoredTop sz="95596" autoAdjust="0"/>
  </p:normalViewPr>
  <p:slideViewPr>
    <p:cSldViewPr>
      <p:cViewPr>
        <p:scale>
          <a:sx n="75" d="100"/>
          <a:sy n="75" d="100"/>
        </p:scale>
        <p:origin x="-114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B7D378-BC8E-4756-A9F3-B5280A8B2E3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00749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984B11-67EA-463C-84C8-6B446A5A02F9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 smtClean="0"/>
              <a:t>Образец подзаголовка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98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739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17638"/>
            <a:ext cx="7315200" cy="7159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106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17638"/>
            <a:ext cx="7315200" cy="7159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2438400"/>
            <a:ext cx="358140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610100"/>
            <a:ext cx="358140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163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17638"/>
            <a:ext cx="7315200" cy="7159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2438400"/>
            <a:ext cx="7315200" cy="4191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787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914400" y="1417638"/>
            <a:ext cx="7315200" cy="52117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950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848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5183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38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19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43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84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9970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0788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55;&#1088;&#1077;&#1079;&#1077;&#1085;&#1090;&#1072;&#1094;&#1080;&#1103;%20&#1103;%20&#1074;%20&#1084;&#1091;&#1079;&#1077;&#1077;\&#1064;&#1086;&#1091;%20-%20&#1041;&#1072;&#1083;&#1077;&#1090;%20&#1058;&#1086;&#1076;&#1077;&#1089;%20-%20&#1060;&#1086;&#1085;&#1086;&#1074;&#1072;&#1103;%20&#1052;&#1091;&#1079;&#1099;&#1082;&#1072;%20&#1044;&#1083;&#1103;%20&#1042;&#1080;&#1076;&#1077;&#1086;%20%5b&#1089;%20&#1089;&#1072;&#1081;&#1090;&#1072;%20www.ololo.fm%5d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827088" y="765175"/>
            <a:ext cx="6953250" cy="13350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ru-RU" sz="8000" b="1" kern="10" spc="-8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EFFA18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Творчий проект</a:t>
            </a:r>
          </a:p>
        </p:txBody>
      </p:sp>
      <p:sp>
        <p:nvSpPr>
          <p:cNvPr id="2061" name="WordArt 13"/>
          <p:cNvSpPr>
            <a:spLocks noChangeArrowheads="1" noChangeShapeType="1" noTextEdit="1"/>
          </p:cNvSpPr>
          <p:nvPr/>
        </p:nvSpPr>
        <p:spPr bwMode="auto">
          <a:xfrm rot="-224739">
            <a:off x="3952875" y="4652963"/>
            <a:ext cx="5191125" cy="13239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ru-RU" sz="8000" b="1" kern="10" spc="-8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EFFA18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«Я в музеї»</a:t>
            </a:r>
          </a:p>
        </p:txBody>
      </p:sp>
      <p:pic>
        <p:nvPicPr>
          <p:cNvPr id="2065" name="Picture 17" descr="сова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36838"/>
            <a:ext cx="2857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Шоу - Балет Тодес - Фоновая Музыка Для Видео [с сайта www.ololo.fm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021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6">
                <p:cTn id="7" repeatCount="10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3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4797425"/>
            <a:ext cx="8785225" cy="1655763"/>
          </a:xfrm>
          <a:solidFill>
            <a:srgbClr val="EFFA18"/>
          </a:solidFill>
        </p:spPr>
        <p:txBody>
          <a:bodyPr/>
          <a:lstStyle/>
          <a:p>
            <a:pPr>
              <a:lnSpc>
                <a:spcPct val="130000"/>
              </a:lnSpc>
            </a:pPr>
            <a:r>
              <a:rPr lang="uk-UA" altLang="ru-RU" sz="2800">
                <a:solidFill>
                  <a:srgbClr val="2705F3"/>
                </a:solidFill>
                <a:latin typeface="Times New Roman" pitchFamily="18" charset="0"/>
              </a:rPr>
              <a:t>Творець Німецького музею шедеврів природознавства та техніки в Мюнхені, формулював принципи освітньої діяльності музеїв.</a:t>
            </a:r>
            <a:endParaRPr lang="ru-RU" altLang="ru-RU" sz="2800">
              <a:solidFill>
                <a:srgbClr val="2705F3"/>
              </a:solidFill>
              <a:latin typeface="Times New Roman" pitchFamily="18" charset="0"/>
            </a:endParaRPr>
          </a:p>
        </p:txBody>
      </p:sp>
      <p:pic>
        <p:nvPicPr>
          <p:cNvPr id="211972" name="Picture 4" descr="89834290_large_Georg_Michael_Kerschensteiner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48680"/>
            <a:ext cx="2999691" cy="4087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1975" name="Rectangle 7"/>
          <p:cNvSpPr>
            <a:spLocks noChangeArrowheads="1"/>
          </p:cNvSpPr>
          <p:nvPr/>
        </p:nvSpPr>
        <p:spPr bwMode="auto">
          <a:xfrm>
            <a:off x="5940425" y="3068638"/>
            <a:ext cx="2987675" cy="1373187"/>
          </a:xfrm>
          <a:prstGeom prst="rect">
            <a:avLst/>
          </a:prstGeom>
          <a:solidFill>
            <a:schemeClr val="accent1">
              <a:alpha val="1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uk-UA" altLang="ru-RU" sz="2800">
                <a:solidFill>
                  <a:srgbClr val="2705F3"/>
                </a:solidFill>
                <a:latin typeface="Times New Roman" pitchFamily="18" charset="0"/>
              </a:rPr>
              <a:t>Георг Кершенштайнер</a:t>
            </a:r>
          </a:p>
          <a:p>
            <a:pPr algn="l"/>
            <a:r>
              <a:rPr lang="uk-UA" altLang="ru-RU" sz="2800">
                <a:solidFill>
                  <a:srgbClr val="2705F3"/>
                </a:solidFill>
                <a:latin typeface="Times New Roman" pitchFamily="18" charset="0"/>
              </a:rPr>
              <a:t>(1854-1932)</a:t>
            </a:r>
            <a:r>
              <a:rPr lang="uk-UA" altLang="ru-RU" b="1">
                <a:solidFill>
                  <a:srgbClr val="2705F3"/>
                </a:solidFill>
              </a:rPr>
              <a:t> </a:t>
            </a:r>
            <a:endParaRPr lang="ru-RU" altLang="ru-RU" b="1">
              <a:solidFill>
                <a:srgbClr val="2705F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0" y="5300663"/>
            <a:ext cx="6372225" cy="1296987"/>
          </a:xfrm>
          <a:solidFill>
            <a:srgbClr val="EFFA18"/>
          </a:solidFill>
        </p:spPr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en-US" altLang="ru-RU" sz="2800">
                <a:solidFill>
                  <a:srgbClr val="2705F3"/>
                </a:solidFill>
                <a:latin typeface="Times New Roman" pitchFamily="18" charset="0"/>
              </a:rPr>
              <a:t>    </a:t>
            </a:r>
            <a:r>
              <a:rPr lang="uk-UA" altLang="ru-RU" sz="2800">
                <a:solidFill>
                  <a:srgbClr val="2705F3"/>
                </a:solidFill>
                <a:latin typeface="Times New Roman" pitchFamily="18" charset="0"/>
              </a:rPr>
              <a:t>Г. Фройденталь запропонував термін </a:t>
            </a:r>
            <a:r>
              <a:rPr lang="ru-RU" altLang="ru-RU" sz="2800">
                <a:solidFill>
                  <a:srgbClr val="2705F3"/>
                </a:solidFill>
                <a:latin typeface="Times New Roman" pitchFamily="18" charset="0"/>
              </a:rPr>
              <a:t>«</a:t>
            </a:r>
            <a:r>
              <a:rPr lang="uk-UA" altLang="ru-RU" sz="2800">
                <a:solidFill>
                  <a:srgbClr val="2705F3"/>
                </a:solidFill>
                <a:latin typeface="Times New Roman" pitchFamily="18" charset="0"/>
              </a:rPr>
              <a:t>музейний педагог</a:t>
            </a:r>
            <a:r>
              <a:rPr lang="ru-RU" altLang="ru-RU" sz="2800">
                <a:solidFill>
                  <a:srgbClr val="2705F3"/>
                </a:solidFill>
                <a:latin typeface="Times New Roman" pitchFamily="18" charset="0"/>
              </a:rPr>
              <a:t>»</a:t>
            </a:r>
            <a:r>
              <a:rPr lang="uk-UA" altLang="ru-RU" sz="2800">
                <a:solidFill>
                  <a:srgbClr val="2705F3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212996" name="Picture 4" descr="220px-Herbert_Freudenthal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80728"/>
            <a:ext cx="379119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3002" name="Rectangle 10"/>
          <p:cNvSpPr>
            <a:spLocks noChangeArrowheads="1"/>
          </p:cNvSpPr>
          <p:nvPr/>
        </p:nvSpPr>
        <p:spPr bwMode="auto">
          <a:xfrm>
            <a:off x="6516688" y="3429000"/>
            <a:ext cx="2627312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>
                <a:solidFill>
                  <a:srgbClr val="2705F3"/>
                </a:solidFill>
                <a:latin typeface="Times New Roman" pitchFamily="18" charset="0"/>
              </a:rPr>
              <a:t>Герберт Фройденталь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>
                <a:solidFill>
                  <a:srgbClr val="2705F3"/>
                </a:solidFill>
                <a:latin typeface="Times New Roman" pitchFamily="18" charset="0"/>
              </a:rPr>
              <a:t>(1894-1975)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29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5" name="Rectangle 5"/>
          <p:cNvSpPr>
            <a:spLocks noGrp="1" noChangeArrowheads="1"/>
          </p:cNvSpPr>
          <p:nvPr>
            <p:ph type="title"/>
          </p:nvPr>
        </p:nvSpPr>
        <p:spPr>
          <a:xfrm>
            <a:off x="6300788" y="3357563"/>
            <a:ext cx="2843212" cy="792162"/>
          </a:xfrm>
          <a:noFill/>
        </p:spPr>
        <p:txBody>
          <a:bodyPr/>
          <a:lstStyle/>
          <a:p>
            <a:r>
              <a:rPr lang="uk-UA" altLang="ru-RU" sz="2800">
                <a:solidFill>
                  <a:srgbClr val="2705F3"/>
                </a:solidFill>
                <a:latin typeface="Times New Roman" pitchFamily="18" charset="0"/>
              </a:rPr>
              <a:t>Адольф Рейхвейн</a:t>
            </a:r>
            <a:br>
              <a:rPr lang="uk-UA" altLang="ru-RU" sz="2800">
                <a:solidFill>
                  <a:srgbClr val="2705F3"/>
                </a:solidFill>
                <a:latin typeface="Times New Roman" pitchFamily="18" charset="0"/>
              </a:rPr>
            </a:br>
            <a:r>
              <a:rPr lang="uk-UA" altLang="ru-RU" sz="2800">
                <a:solidFill>
                  <a:srgbClr val="2705F3"/>
                </a:solidFill>
                <a:latin typeface="Times New Roman" pitchFamily="18" charset="0"/>
              </a:rPr>
              <a:t>(1898-1944)</a:t>
            </a:r>
            <a:endParaRPr lang="ru-RU" altLang="ru-RU" sz="2800">
              <a:solidFill>
                <a:srgbClr val="2705F3"/>
              </a:solidFill>
              <a:latin typeface="Times New Roman" pitchFamily="18" charset="0"/>
            </a:endParaRP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4941888"/>
            <a:ext cx="8497887" cy="1916112"/>
          </a:xfrm>
          <a:solidFill>
            <a:srgbClr val="EFFA18"/>
          </a:solidFill>
        </p:spPr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uk-UA" altLang="ru-RU" sz="2000">
                <a:solidFill>
                  <a:srgbClr val="EFFA18"/>
                </a:solidFill>
                <a:latin typeface="Times New Roman" pitchFamily="18" charset="0"/>
              </a:rPr>
              <a:t>  </a:t>
            </a:r>
            <a:r>
              <a:rPr lang="en-US" altLang="ru-RU" sz="2000">
                <a:solidFill>
                  <a:srgbClr val="EFFA18"/>
                </a:solidFill>
                <a:latin typeface="Times New Roman" pitchFamily="18" charset="0"/>
              </a:rPr>
              <a:t> </a:t>
            </a:r>
            <a:r>
              <a:rPr lang="uk-UA" altLang="ru-RU" sz="2000">
                <a:solidFill>
                  <a:srgbClr val="EFFA18"/>
                </a:solidFill>
                <a:latin typeface="Times New Roman" pitchFamily="18" charset="0"/>
              </a:rPr>
              <a:t> </a:t>
            </a:r>
            <a:r>
              <a:rPr lang="en-US" altLang="ru-RU" sz="2000">
                <a:solidFill>
                  <a:srgbClr val="EFFA18"/>
                </a:solidFill>
                <a:latin typeface="Times New Roman" pitchFamily="18" charset="0"/>
              </a:rPr>
              <a:t>  </a:t>
            </a:r>
            <a:r>
              <a:rPr lang="uk-UA" altLang="ru-RU" sz="2800">
                <a:solidFill>
                  <a:srgbClr val="2705F3"/>
                </a:solidFill>
                <a:latin typeface="Times New Roman" pitchFamily="18" charset="0"/>
              </a:rPr>
              <a:t>Керівник відділу «Школа і музей» в етнографічному музеї Берліна в 1939-1944 роках. Ввів термін «музейна педагогіка». </a:t>
            </a:r>
            <a:br>
              <a:rPr lang="uk-UA" altLang="ru-RU" sz="2800">
                <a:solidFill>
                  <a:srgbClr val="2705F3"/>
                </a:solidFill>
                <a:latin typeface="Times New Roman" pitchFamily="18" charset="0"/>
              </a:rPr>
            </a:br>
            <a:endParaRPr lang="ru-RU" altLang="ru-RU" sz="2800">
              <a:solidFill>
                <a:srgbClr val="2705F3"/>
              </a:solidFill>
              <a:latin typeface="Times New Roman" pitchFamily="18" charset="0"/>
            </a:endParaRPr>
          </a:p>
        </p:txBody>
      </p:sp>
      <p:pic>
        <p:nvPicPr>
          <p:cNvPr id="209924" name="Picture 4" descr="Adolf_reichwein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188913"/>
            <a:ext cx="3027362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99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41438"/>
            <a:ext cx="8137525" cy="5287962"/>
          </a:xfrm>
          <a:solidFill>
            <a:srgbClr val="EFFA18"/>
          </a:solidFill>
        </p:spPr>
        <p:txBody>
          <a:bodyPr/>
          <a:lstStyle/>
          <a:p>
            <a:pPr>
              <a:lnSpc>
                <a:spcPct val="130000"/>
              </a:lnSpc>
              <a:buFontTx/>
              <a:buChar char="-"/>
            </a:pPr>
            <a:r>
              <a:rPr lang="uk-UA" altLang="ru-RU" sz="2800">
                <a:solidFill>
                  <a:srgbClr val="2705F3"/>
                </a:solidFill>
                <a:latin typeface="Times New Roman" pitchFamily="18" charset="0"/>
              </a:rPr>
              <a:t>Гідністю міні-музею є інтегрованість, де об</a:t>
            </a:r>
            <a:r>
              <a:rPr lang="en-US" altLang="ru-RU" sz="2800">
                <a:solidFill>
                  <a:srgbClr val="2705F3"/>
                </a:solidFill>
                <a:latin typeface="Times New Roman" pitchFamily="18" charset="0"/>
              </a:rPr>
              <a:t>’</a:t>
            </a:r>
            <a:r>
              <a:rPr lang="uk-UA" altLang="ru-RU" sz="2800">
                <a:solidFill>
                  <a:srgbClr val="2705F3"/>
                </a:solidFill>
                <a:latin typeface="Times New Roman" pitchFamily="18" charset="0"/>
              </a:rPr>
              <a:t>єднані  практично всі освітні галузі.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uk-UA" altLang="ru-RU" sz="2800">
                <a:solidFill>
                  <a:srgbClr val="2705F3"/>
                </a:solidFill>
                <a:latin typeface="Times New Roman" pitchFamily="18" charset="0"/>
              </a:rPr>
              <a:t>Педагоги отримають можливість забезпечити поєднання різних видів діяльності для рішення однієї мети. 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uk-UA" altLang="ru-RU" sz="2800">
                <a:solidFill>
                  <a:srgbClr val="2705F3"/>
                </a:solidFill>
                <a:latin typeface="Times New Roman" pitchFamily="18" charset="0"/>
              </a:rPr>
              <a:t>Включення дітей в суспільну діяльність з дорослими створює умови для формування інтересів у дітей.</a:t>
            </a:r>
            <a:r>
              <a:rPr lang="uk-UA" altLang="ru-RU" sz="2800">
                <a:solidFill>
                  <a:srgbClr val="E4EF05"/>
                </a:solidFill>
              </a:rPr>
              <a:t> </a:t>
            </a:r>
            <a:endParaRPr lang="ru-RU" altLang="ru-RU" sz="2800">
              <a:solidFill>
                <a:srgbClr val="E4EF05"/>
              </a:solidFill>
            </a:endParaRPr>
          </a:p>
          <a:p>
            <a:endParaRPr lang="ru-RU" altLang="ru-RU" sz="2800">
              <a:solidFill>
                <a:srgbClr val="E4EF05"/>
              </a:solidFill>
            </a:endParaRPr>
          </a:p>
        </p:txBody>
      </p:sp>
      <p:sp>
        <p:nvSpPr>
          <p:cNvPr id="176132" name="WordArt 4"/>
          <p:cNvSpPr>
            <a:spLocks noChangeArrowheads="1" noChangeShapeType="1" noTextEdit="1"/>
          </p:cNvSpPr>
          <p:nvPr/>
        </p:nvSpPr>
        <p:spPr bwMode="auto">
          <a:xfrm>
            <a:off x="1187450" y="188913"/>
            <a:ext cx="6781800" cy="1403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7200" b="1" kern="10">
                <a:solidFill>
                  <a:srgbClr val="E4EF05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Міні-музеї в ДНЗ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1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1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61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484313"/>
            <a:ext cx="3581400" cy="5373687"/>
          </a:xfrm>
          <a:solidFill>
            <a:srgbClr val="EFFA18"/>
          </a:solidFill>
        </p:spPr>
        <p:txBody>
          <a:bodyPr/>
          <a:lstStyle/>
          <a:p>
            <a:pPr>
              <a:lnSpc>
                <a:spcPct val="130000"/>
              </a:lnSpc>
              <a:buFontTx/>
              <a:buChar char="-"/>
            </a:pPr>
            <a:r>
              <a:rPr lang="uk-UA" altLang="ru-RU" sz="2400">
                <a:solidFill>
                  <a:srgbClr val="2705F3"/>
                </a:solidFill>
                <a:latin typeface="Times New Roman" pitchFamily="18" charset="0"/>
              </a:rPr>
              <a:t>Доступність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uk-UA" altLang="ru-RU" sz="2400">
                <a:solidFill>
                  <a:srgbClr val="2705F3"/>
                </a:solidFill>
                <a:latin typeface="Times New Roman" pitchFamily="18" charset="0"/>
              </a:rPr>
              <a:t>Наочність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uk-UA" altLang="ru-RU" sz="2400">
                <a:solidFill>
                  <a:srgbClr val="2705F3"/>
                </a:solidFill>
                <a:latin typeface="Times New Roman" pitchFamily="18" charset="0"/>
              </a:rPr>
              <a:t>Короткочасність екскурсій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uk-UA" altLang="ru-RU" sz="2400">
                <a:solidFill>
                  <a:srgbClr val="2705F3"/>
                </a:solidFill>
                <a:latin typeface="Times New Roman" pitchFamily="18" charset="0"/>
              </a:rPr>
              <a:t>Рухливість експозицій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uk-UA" altLang="ru-RU" sz="2400">
                <a:solidFill>
                  <a:srgbClr val="2705F3"/>
                </a:solidFill>
                <a:latin typeface="Times New Roman" pitchFamily="18" charset="0"/>
              </a:rPr>
              <a:t>Гуманізм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uk-UA" altLang="ru-RU" sz="2400">
                <a:solidFill>
                  <a:srgbClr val="2705F3"/>
                </a:solidFill>
                <a:latin typeface="Times New Roman" pitchFamily="18" charset="0"/>
              </a:rPr>
              <a:t>Безпека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uk-UA" altLang="ru-RU" sz="2400">
                <a:solidFill>
                  <a:srgbClr val="2705F3"/>
                </a:solidFill>
                <a:latin typeface="Times New Roman" pitchFamily="18" charset="0"/>
              </a:rPr>
              <a:t>Інтеграція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uk-UA" altLang="ru-RU" sz="2400">
                <a:solidFill>
                  <a:srgbClr val="2705F3"/>
                </a:solidFill>
                <a:latin typeface="Times New Roman" pitchFamily="18" charset="0"/>
              </a:rPr>
              <a:t>Екологічність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uk-UA" altLang="ru-RU" sz="2400">
                <a:solidFill>
                  <a:srgbClr val="2705F3"/>
                </a:solidFill>
                <a:latin typeface="Times New Roman" pitchFamily="18" charset="0"/>
              </a:rPr>
              <a:t>Безперервність</a:t>
            </a:r>
            <a:endParaRPr lang="ru-RU" altLang="ru-RU" sz="2400">
              <a:solidFill>
                <a:srgbClr val="2705F3"/>
              </a:solidFill>
              <a:latin typeface="Times New Roman" pitchFamily="18" charset="0"/>
            </a:endParaRPr>
          </a:p>
        </p:txBody>
      </p:sp>
      <p:sp>
        <p:nvSpPr>
          <p:cNvPr id="201732" name="WordArt 4"/>
          <p:cNvSpPr>
            <a:spLocks noChangeArrowheads="1" noChangeShapeType="1" noTextEdit="1"/>
          </p:cNvSpPr>
          <p:nvPr/>
        </p:nvSpPr>
        <p:spPr bwMode="auto">
          <a:xfrm>
            <a:off x="900113" y="404813"/>
            <a:ext cx="7362825" cy="1416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3600" b="1" kern="10">
                <a:solidFill>
                  <a:srgbClr val="E4EF05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Основні принципи роботи міні-музею</a:t>
            </a:r>
          </a:p>
        </p:txBody>
      </p:sp>
      <p:pic>
        <p:nvPicPr>
          <p:cNvPr id="201737" name="Picture 9" descr="Фрагмент (2)"/>
          <p:cNvPicPr>
            <a:picLocks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4"/>
          <a:stretch/>
        </p:blipFill>
        <p:spPr>
          <a:xfrm>
            <a:off x="4544307" y="1916112"/>
            <a:ext cx="4344881" cy="41771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7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7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17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9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1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1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1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6" name="WordArt 4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8039100" cy="1042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5400" b="1" kern="10">
                <a:solidFill>
                  <a:srgbClr val="EFFA18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Форми проведення проекту</a:t>
            </a:r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1484313"/>
            <a:ext cx="4608512" cy="4897437"/>
          </a:xfrm>
          <a:solidFill>
            <a:srgbClr val="EFFA18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uk-UA" altLang="ru-RU" sz="2800">
                <a:solidFill>
                  <a:srgbClr val="2705F3"/>
                </a:solidFill>
                <a:latin typeface="Times New Roman" pitchFamily="18" charset="0"/>
              </a:rPr>
              <a:t>Для реалізації даного проекту рекомендовано використовувати наступні методи: </a:t>
            </a:r>
            <a:br>
              <a:rPr lang="uk-UA" altLang="ru-RU" sz="2800">
                <a:solidFill>
                  <a:srgbClr val="2705F3"/>
                </a:solidFill>
                <a:latin typeface="Times New Roman" pitchFamily="18" charset="0"/>
              </a:rPr>
            </a:br>
            <a:r>
              <a:rPr lang="uk-UA" altLang="ru-RU" sz="2800">
                <a:solidFill>
                  <a:srgbClr val="2705F3"/>
                </a:solidFill>
                <a:latin typeface="Times New Roman" pitchFamily="18" charset="0"/>
              </a:rPr>
              <a:t>- словесні </a:t>
            </a:r>
            <a:br>
              <a:rPr lang="uk-UA" altLang="ru-RU" sz="2800">
                <a:solidFill>
                  <a:srgbClr val="2705F3"/>
                </a:solidFill>
                <a:latin typeface="Times New Roman" pitchFamily="18" charset="0"/>
              </a:rPr>
            </a:br>
            <a:r>
              <a:rPr lang="uk-UA" altLang="ru-RU" sz="2800">
                <a:solidFill>
                  <a:srgbClr val="2705F3"/>
                </a:solidFill>
                <a:latin typeface="Times New Roman" pitchFamily="18" charset="0"/>
              </a:rPr>
              <a:t>- наочні</a:t>
            </a:r>
            <a:br>
              <a:rPr lang="uk-UA" altLang="ru-RU" sz="2800">
                <a:solidFill>
                  <a:srgbClr val="2705F3"/>
                </a:solidFill>
                <a:latin typeface="Times New Roman" pitchFamily="18" charset="0"/>
              </a:rPr>
            </a:br>
            <a:r>
              <a:rPr lang="uk-UA" altLang="ru-RU" sz="2800">
                <a:solidFill>
                  <a:srgbClr val="2705F3"/>
                </a:solidFill>
                <a:latin typeface="Times New Roman" pitchFamily="18" charset="0"/>
              </a:rPr>
              <a:t>- практичні </a:t>
            </a:r>
            <a:br>
              <a:rPr lang="uk-UA" altLang="ru-RU" sz="2800">
                <a:solidFill>
                  <a:srgbClr val="2705F3"/>
                </a:solidFill>
                <a:latin typeface="Times New Roman" pitchFamily="18" charset="0"/>
              </a:rPr>
            </a:br>
            <a:r>
              <a:rPr lang="uk-UA" altLang="ru-RU" sz="2800">
                <a:solidFill>
                  <a:srgbClr val="2705F3"/>
                </a:solidFill>
                <a:latin typeface="Times New Roman" pitchFamily="18" charset="0"/>
              </a:rPr>
              <a:t>- емоційні</a:t>
            </a:r>
            <a:endParaRPr lang="ru-RU" altLang="ru-RU" sz="2800">
              <a:solidFill>
                <a:srgbClr val="2705F3"/>
              </a:solidFill>
              <a:latin typeface="Times New Roman" pitchFamily="18" charset="0"/>
            </a:endParaRPr>
          </a:p>
        </p:txBody>
      </p:sp>
      <p:pic>
        <p:nvPicPr>
          <p:cNvPr id="218118" name="Picture 6" descr="глобус"/>
          <p:cNvPicPr>
            <a:picLocks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0788" y="1484313"/>
            <a:ext cx="3933825" cy="4897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81075"/>
            <a:ext cx="4895850" cy="5876925"/>
          </a:xfrm>
          <a:solidFill>
            <a:srgbClr val="EFFA18"/>
          </a:solidFill>
        </p:spPr>
        <p:txBody>
          <a:bodyPr/>
          <a:lstStyle/>
          <a:p>
            <a:pPr>
              <a:lnSpc>
                <a:spcPct val="130000"/>
              </a:lnSpc>
              <a:buFontTx/>
              <a:buChar char="-"/>
            </a:pPr>
            <a:r>
              <a:rPr lang="uk-UA" altLang="ru-RU" sz="2800">
                <a:solidFill>
                  <a:srgbClr val="2705F3"/>
                </a:solidFill>
                <a:latin typeface="Times New Roman" pitchFamily="18" charset="0"/>
              </a:rPr>
              <a:t>Комп</a:t>
            </a:r>
            <a:r>
              <a:rPr lang="ru-RU" altLang="ru-RU" sz="2800">
                <a:solidFill>
                  <a:srgbClr val="2705F3"/>
                </a:solidFill>
                <a:latin typeface="Times New Roman" pitchFamily="18" charset="0"/>
              </a:rPr>
              <a:t>’</a:t>
            </a:r>
            <a:r>
              <a:rPr lang="uk-UA" altLang="ru-RU" sz="2800">
                <a:solidFill>
                  <a:srgbClr val="2705F3"/>
                </a:solidFill>
                <a:latin typeface="Times New Roman" pitchFamily="18" charset="0"/>
              </a:rPr>
              <a:t>ютерні (інформаційні) технології навчання.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uk-UA" altLang="ru-RU" sz="2800">
                <a:solidFill>
                  <a:srgbClr val="2705F3"/>
                </a:solidFill>
                <a:latin typeface="Times New Roman" pitchFamily="18" charset="0"/>
              </a:rPr>
              <a:t>Технологія розвивального навчання Д.Б. Ельконіна – В.В. Давидова.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uk-UA" altLang="ru-RU" sz="2800">
                <a:solidFill>
                  <a:srgbClr val="2705F3"/>
                </a:solidFill>
                <a:latin typeface="Times New Roman" pitchFamily="18" charset="0"/>
              </a:rPr>
              <a:t>Система розвивального навчання з напрямком на розвиток творчих якостей особистості (І.П. Волков, Г.С. Альтшулер).</a:t>
            </a:r>
          </a:p>
          <a:p>
            <a:pPr>
              <a:buFontTx/>
              <a:buChar char="-"/>
            </a:pPr>
            <a:endParaRPr lang="ru-RU" altLang="ru-RU" sz="2800">
              <a:solidFill>
                <a:srgbClr val="2705F3"/>
              </a:solidFill>
              <a:latin typeface="Times New Roman" pitchFamily="18" charset="0"/>
            </a:endParaRPr>
          </a:p>
        </p:txBody>
      </p:sp>
      <p:sp>
        <p:nvSpPr>
          <p:cNvPr id="226308" name="WordArt 4"/>
          <p:cNvSpPr>
            <a:spLocks noChangeArrowheads="1" noChangeShapeType="1" noTextEdit="1"/>
          </p:cNvSpPr>
          <p:nvPr/>
        </p:nvSpPr>
        <p:spPr bwMode="auto">
          <a:xfrm>
            <a:off x="2771775" y="0"/>
            <a:ext cx="3744913" cy="1152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5400" b="1" kern="10">
                <a:solidFill>
                  <a:srgbClr val="E4EF05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Технології</a:t>
            </a:r>
          </a:p>
        </p:txBody>
      </p:sp>
      <p:pic>
        <p:nvPicPr>
          <p:cNvPr id="226310" name="Picture 6" descr="дерево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484313"/>
            <a:ext cx="3779837" cy="5184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263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3" name="Rectangle 5"/>
          <p:cNvSpPr>
            <a:spLocks noGrp="1" noChangeArrowheads="1"/>
          </p:cNvSpPr>
          <p:nvPr>
            <p:ph type="title"/>
          </p:nvPr>
        </p:nvSpPr>
        <p:spPr>
          <a:xfrm>
            <a:off x="286543" y="1159792"/>
            <a:ext cx="4645497" cy="5698207"/>
          </a:xfrm>
          <a:solidFill>
            <a:srgbClr val="EFFA18"/>
          </a:solidFill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altLang="ru-RU" sz="2800" dirty="0" smtClean="0">
                <a:solidFill>
                  <a:srgbClr val="2705F3"/>
                </a:solidFill>
                <a:latin typeface="Times New Roman" pitchFamily="18" charset="0"/>
              </a:rPr>
              <a:t>- </a:t>
            </a:r>
            <a:r>
              <a:rPr lang="ru-RU" altLang="ru-RU" sz="2800" dirty="0">
                <a:solidFill>
                  <a:srgbClr val="2705F3"/>
                </a:solidFill>
                <a:latin typeface="Times New Roman" pitchFamily="18" charset="0"/>
              </a:rPr>
              <a:t>Технолог</a:t>
            </a:r>
            <a:r>
              <a:rPr lang="uk-UA" altLang="ru-RU" sz="2800" dirty="0" err="1">
                <a:solidFill>
                  <a:srgbClr val="2705F3"/>
                </a:solidFill>
                <a:latin typeface="Times New Roman" pitchFamily="18" charset="0"/>
              </a:rPr>
              <a:t>ія</a:t>
            </a:r>
            <a:r>
              <a:rPr lang="uk-UA" altLang="ru-RU" sz="2800" dirty="0">
                <a:solidFill>
                  <a:srgbClr val="2705F3"/>
                </a:solidFill>
                <a:latin typeface="Times New Roman" pitchFamily="18" charset="0"/>
              </a:rPr>
              <a:t> проектної і дослідницької </a:t>
            </a:r>
            <a:r>
              <a:rPr lang="uk-UA" altLang="ru-RU" sz="2800" dirty="0" err="1">
                <a:solidFill>
                  <a:srgbClr val="2705F3"/>
                </a:solidFill>
                <a:latin typeface="Times New Roman" pitchFamily="18" charset="0"/>
              </a:rPr>
              <a:t>дільності</a:t>
            </a:r>
            <a:r>
              <a:rPr lang="uk-UA" altLang="ru-RU" sz="2800" dirty="0">
                <a:solidFill>
                  <a:srgbClr val="2705F3"/>
                </a:solidFill>
                <a:latin typeface="Times New Roman" pitchFamily="18" charset="0"/>
              </a:rPr>
              <a:t>. </a:t>
            </a:r>
            <a:r>
              <a:rPr lang="uk-UA" altLang="ru-RU" sz="2800" dirty="0" err="1">
                <a:solidFill>
                  <a:srgbClr val="2705F3"/>
                </a:solidFill>
                <a:latin typeface="Times New Roman" pitchFamily="18" charset="0"/>
              </a:rPr>
              <a:t>Особистісно</a:t>
            </a:r>
            <a:r>
              <a:rPr lang="uk-UA" altLang="ru-RU" sz="2800" dirty="0">
                <a:solidFill>
                  <a:srgbClr val="2705F3"/>
                </a:solidFill>
                <a:latin typeface="Times New Roman" pitchFamily="18" charset="0"/>
              </a:rPr>
              <a:t> – </a:t>
            </a:r>
            <a:r>
              <a:rPr lang="uk-UA" altLang="ru-RU" sz="2800" dirty="0" err="1">
                <a:solidFill>
                  <a:srgbClr val="2705F3"/>
                </a:solidFill>
                <a:latin typeface="Times New Roman" pitchFamily="18" charset="0"/>
              </a:rPr>
              <a:t>орієнотоване</a:t>
            </a:r>
            <a:r>
              <a:rPr lang="uk-UA" altLang="ru-RU" sz="2800" dirty="0">
                <a:solidFill>
                  <a:srgbClr val="2705F3"/>
                </a:solidFill>
                <a:latin typeface="Times New Roman" pitchFamily="18" charset="0"/>
              </a:rPr>
              <a:t> розвивальне навчання (І.С. </a:t>
            </a:r>
            <a:r>
              <a:rPr lang="uk-UA" altLang="ru-RU" sz="2800" dirty="0" err="1">
                <a:solidFill>
                  <a:srgbClr val="2705F3"/>
                </a:solidFill>
                <a:latin typeface="Times New Roman" pitchFamily="18" charset="0"/>
              </a:rPr>
              <a:t>Якиманська</a:t>
            </a:r>
            <a:r>
              <a:rPr lang="uk-UA" altLang="ru-RU" sz="2800" dirty="0">
                <a:solidFill>
                  <a:srgbClr val="2705F3"/>
                </a:solidFill>
                <a:latin typeface="Times New Roman" pitchFamily="18" charset="0"/>
              </a:rPr>
              <a:t>).</a:t>
            </a:r>
            <a:br>
              <a:rPr lang="uk-UA" altLang="ru-RU" sz="2800" dirty="0">
                <a:solidFill>
                  <a:srgbClr val="2705F3"/>
                </a:solidFill>
                <a:latin typeface="Times New Roman" pitchFamily="18" charset="0"/>
              </a:rPr>
            </a:br>
            <a:r>
              <a:rPr lang="uk-UA" altLang="ru-RU" sz="2800" dirty="0">
                <a:solidFill>
                  <a:srgbClr val="2705F3"/>
                </a:solidFill>
                <a:latin typeface="Times New Roman" pitchFamily="18" charset="0"/>
              </a:rPr>
              <a:t>- Здоров</a:t>
            </a:r>
            <a:r>
              <a:rPr lang="en-US" altLang="ru-RU" sz="2800" dirty="0">
                <a:solidFill>
                  <a:srgbClr val="2705F3"/>
                </a:solidFill>
                <a:latin typeface="Times New Roman" pitchFamily="18" charset="0"/>
              </a:rPr>
              <a:t>’</a:t>
            </a:r>
            <a:r>
              <a:rPr lang="ru-RU" altLang="ru-RU" sz="2800" dirty="0" err="1">
                <a:solidFill>
                  <a:srgbClr val="2705F3"/>
                </a:solidFill>
                <a:latin typeface="Times New Roman" pitchFamily="18" charset="0"/>
              </a:rPr>
              <a:t>язбережувальн</a:t>
            </a:r>
            <a:r>
              <a:rPr lang="uk-UA" altLang="ru-RU" sz="2800" dirty="0">
                <a:solidFill>
                  <a:srgbClr val="2705F3"/>
                </a:solidFill>
                <a:latin typeface="Times New Roman" pitchFamily="18" charset="0"/>
              </a:rPr>
              <a:t>і технології (</a:t>
            </a:r>
            <a:r>
              <a:rPr lang="uk-UA" altLang="ru-RU" sz="2800" dirty="0" err="1">
                <a:solidFill>
                  <a:srgbClr val="2705F3"/>
                </a:solidFill>
                <a:latin typeface="Times New Roman" pitchFamily="18" charset="0"/>
              </a:rPr>
              <a:t>казкотерапія</a:t>
            </a:r>
            <a:r>
              <a:rPr lang="uk-UA" altLang="ru-RU" sz="2800" dirty="0">
                <a:solidFill>
                  <a:srgbClr val="2705F3"/>
                </a:solidFill>
                <a:latin typeface="Times New Roman" pitchFamily="18" charset="0"/>
              </a:rPr>
              <a:t>, </a:t>
            </a:r>
            <a:r>
              <a:rPr lang="uk-UA" altLang="ru-RU" sz="2800" dirty="0" err="1">
                <a:solidFill>
                  <a:srgbClr val="2705F3"/>
                </a:solidFill>
                <a:latin typeface="Times New Roman" pitchFamily="18" charset="0"/>
              </a:rPr>
              <a:t>арттерапія</a:t>
            </a:r>
            <a:r>
              <a:rPr lang="uk-UA" altLang="ru-RU" sz="2800" dirty="0">
                <a:solidFill>
                  <a:srgbClr val="2705F3"/>
                </a:solidFill>
                <a:latin typeface="Times New Roman" pitchFamily="18" charset="0"/>
              </a:rPr>
              <a:t>).</a:t>
            </a:r>
            <a:br>
              <a:rPr lang="uk-UA" altLang="ru-RU" sz="2800" dirty="0">
                <a:solidFill>
                  <a:srgbClr val="2705F3"/>
                </a:solidFill>
                <a:latin typeface="Times New Roman" pitchFamily="18" charset="0"/>
              </a:rPr>
            </a:br>
            <a:r>
              <a:rPr lang="uk-UA" altLang="ru-RU" sz="2800" dirty="0">
                <a:solidFill>
                  <a:srgbClr val="2705F3"/>
                </a:solidFill>
                <a:latin typeface="Times New Roman" pitchFamily="18" charset="0"/>
              </a:rPr>
              <a:t>- </a:t>
            </a:r>
            <a:r>
              <a:rPr lang="ru-RU" altLang="ru-RU" sz="2800" dirty="0">
                <a:solidFill>
                  <a:srgbClr val="2705F3"/>
                </a:solidFill>
                <a:latin typeface="Times New Roman" pitchFamily="18" charset="0"/>
              </a:rPr>
              <a:t>«Д</a:t>
            </a:r>
            <a:r>
              <a:rPr lang="uk-UA" altLang="ru-RU" sz="2800" dirty="0" err="1">
                <a:solidFill>
                  <a:srgbClr val="2705F3"/>
                </a:solidFill>
                <a:latin typeface="Times New Roman" pitchFamily="18" charset="0"/>
              </a:rPr>
              <a:t>іалог</a:t>
            </a:r>
            <a:r>
              <a:rPr lang="uk-UA" altLang="ru-RU" sz="2800" dirty="0">
                <a:solidFill>
                  <a:srgbClr val="2705F3"/>
                </a:solidFill>
                <a:latin typeface="Times New Roman" pitchFamily="18" charset="0"/>
              </a:rPr>
              <a:t> культур</a:t>
            </a:r>
            <a:r>
              <a:rPr lang="ru-RU" altLang="ru-RU" sz="2800" dirty="0">
                <a:solidFill>
                  <a:srgbClr val="2705F3"/>
                </a:solidFill>
                <a:latin typeface="Times New Roman" pitchFamily="18" charset="0"/>
              </a:rPr>
              <a:t>» (В.С. </a:t>
            </a:r>
            <a:r>
              <a:rPr lang="ru-RU" altLang="ru-RU" sz="2800" dirty="0" err="1">
                <a:solidFill>
                  <a:srgbClr val="2705F3"/>
                </a:solidFill>
                <a:latin typeface="Times New Roman" pitchFamily="18" charset="0"/>
              </a:rPr>
              <a:t>Біблер</a:t>
            </a:r>
            <a:r>
              <a:rPr lang="ru-RU" altLang="ru-RU" sz="2800" dirty="0">
                <a:solidFill>
                  <a:srgbClr val="2705F3"/>
                </a:solidFill>
                <a:latin typeface="Times New Roman" pitchFamily="18" charset="0"/>
              </a:rPr>
              <a:t>, С.Ю. Курганов).</a:t>
            </a:r>
          </a:p>
        </p:txBody>
      </p:sp>
      <p:pic>
        <p:nvPicPr>
          <p:cNvPr id="232452" name="Picture 4" descr="дерево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196975"/>
            <a:ext cx="3651250" cy="5111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2455" name="WordArt 7"/>
          <p:cNvSpPr>
            <a:spLocks noChangeArrowheads="1" noChangeShapeType="1" noTextEdit="1"/>
          </p:cNvSpPr>
          <p:nvPr/>
        </p:nvSpPr>
        <p:spPr bwMode="auto">
          <a:xfrm>
            <a:off x="2771775" y="0"/>
            <a:ext cx="3744913" cy="1152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5400" b="1" kern="10">
                <a:solidFill>
                  <a:srgbClr val="E4EF05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Технології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989" name="Group 165"/>
          <p:cNvGraphicFramePr>
            <a:graphicFrameLocks noGrp="1"/>
          </p:cNvGraphicFramePr>
          <p:nvPr>
            <p:ph idx="1"/>
          </p:nvPr>
        </p:nvGraphicFramePr>
        <p:xfrm>
          <a:off x="0" y="2133600"/>
          <a:ext cx="9144000" cy="4801299"/>
        </p:xfrm>
        <a:graphic>
          <a:graphicData uri="http://schemas.openxmlformats.org/drawingml/2006/table">
            <a:tbl>
              <a:tblPr/>
              <a:tblGrid>
                <a:gridCol w="1574800"/>
                <a:gridCol w="1557338"/>
                <a:gridCol w="1511300"/>
                <a:gridCol w="1657350"/>
                <a:gridCol w="1511300"/>
                <a:gridCol w="1331912"/>
              </a:tblGrid>
              <a:tr h="87630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Підготовчо</a:t>
                      </a: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отиваційний</a:t>
                      </a:r>
                      <a:endParaRPr kumimoji="0" lang="uk-UA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(вересень)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94FC">
                        <a:alpha val="14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Организаційний</a:t>
                      </a:r>
                      <a:endParaRPr kumimoji="0" lang="uk-UA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(жовтень)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94FC">
                        <a:alpha val="14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Інформаційний</a:t>
                      </a:r>
                      <a:endParaRPr kumimoji="0" lang="uk-UA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(протягом дії проекту)</a:t>
                      </a: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94FC">
                        <a:alpha val="14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Творчої</a:t>
                      </a: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реалі</a:t>
                      </a: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ації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проекту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uk-UA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(протягом дії проекту)</a:t>
                      </a:r>
                      <a:endParaRPr kumimoji="0" lang="en-US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94FC">
                        <a:alpha val="14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Презентаційний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(квітень)</a:t>
                      </a:r>
                      <a:endParaRPr kumimoji="0" lang="en-US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94FC">
                        <a:alpha val="14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Аналітичний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(травень)</a:t>
                      </a:r>
                      <a:endParaRPr kumimoji="0" lang="en-US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94FC">
                        <a:alpha val="14999"/>
                      </a:srgbClr>
                    </a:solidFill>
                  </a:tcPr>
                </a:tc>
              </a:tr>
              <a:tr h="351313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Вивчення 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досвіду 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педагогів-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новаторів щодо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організації 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проектної 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діяльності.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94FC">
                        <a:alpha val="14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Створення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умов для 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розгортання 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проектної 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діяльності. 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Визначення</a:t>
                      </a: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теми та назви 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міні-музею. 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Вибір місця для 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розміщення.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94FC">
                        <a:alpha val="14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Забезпечення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uk-UA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методичного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uk-UA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супроводу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uk-UA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заходів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проекту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uk-UA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Розвиток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uk-UA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пізнавальної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uk-UA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активності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uk-UA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дітей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Активна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uk-UA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співпраця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 </a:t>
                      </a:r>
                      <a:endParaRPr kumimoji="0" lang="uk-UA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батьками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94FC">
                        <a:alpha val="14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Створення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умов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uk-UA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творчої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uk-UA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самореалізації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uk-UA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кожної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дитини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kumimoji="0" lang="uk-UA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Залучення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uk-UA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батьків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uk-UA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спільної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uk-UA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творчості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 </a:t>
                      </a:r>
                      <a:endParaRPr kumimoji="0" lang="uk-UA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дітьми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94FC">
                        <a:alpha val="14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Творча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презентація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проекту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94FC">
                        <a:alpha val="14999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Microsoft Sans Serif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Узагальнення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досвіду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94FC">
                        <a:alpha val="14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05959" name="WordArt 135"/>
          <p:cNvSpPr>
            <a:spLocks noChangeArrowheads="1" noChangeShapeType="1" noTextEdit="1"/>
          </p:cNvSpPr>
          <p:nvPr/>
        </p:nvSpPr>
        <p:spPr bwMode="auto">
          <a:xfrm>
            <a:off x="1835150" y="0"/>
            <a:ext cx="5210175" cy="1403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7200" b="1" kern="10">
                <a:solidFill>
                  <a:srgbClr val="E4EF05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Тип проекту</a:t>
            </a:r>
          </a:p>
        </p:txBody>
      </p:sp>
      <p:sp>
        <p:nvSpPr>
          <p:cNvPr id="205960" name="Rectangle 136"/>
          <p:cNvSpPr>
            <a:spLocks noChangeArrowheads="1"/>
          </p:cNvSpPr>
          <p:nvPr/>
        </p:nvSpPr>
        <p:spPr bwMode="auto">
          <a:xfrm>
            <a:off x="39688" y="1127125"/>
            <a:ext cx="91043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 sz="2800" b="1">
                <a:solidFill>
                  <a:srgbClr val="E4EF05"/>
                </a:solidFill>
                <a:latin typeface="Times New Roman" pitchFamily="18" charset="0"/>
              </a:rPr>
              <a:t>Творчий</a:t>
            </a:r>
          </a:p>
          <a:p>
            <a:r>
              <a:rPr lang="uk-UA" altLang="ru-RU" sz="2800" b="1">
                <a:solidFill>
                  <a:srgbClr val="E4EF05"/>
                </a:solidFill>
                <a:latin typeface="Times New Roman" pitchFamily="18" charset="0"/>
              </a:rPr>
              <a:t>Етапи проекту</a:t>
            </a:r>
            <a:endParaRPr lang="ru-RU" altLang="ru-RU" sz="2800" b="1">
              <a:solidFill>
                <a:srgbClr val="E4EF05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96975"/>
            <a:ext cx="8713788" cy="5661025"/>
          </a:xfrm>
          <a:solidFill>
            <a:srgbClr val="EFFA18"/>
          </a:solidFill>
        </p:spPr>
        <p:txBody>
          <a:bodyPr/>
          <a:lstStyle/>
          <a:p>
            <a:pPr>
              <a:lnSpc>
                <a:spcPct val="130000"/>
              </a:lnSpc>
              <a:buFontTx/>
              <a:buChar char="-"/>
            </a:pPr>
            <a:r>
              <a:rPr lang="uk-UA" altLang="ru-RU" sz="2800">
                <a:solidFill>
                  <a:srgbClr val="2705F3"/>
                </a:solidFill>
                <a:latin typeface="Times New Roman" pitchFamily="18" charset="0"/>
              </a:rPr>
              <a:t>Підбір колекцій дитячих мультфільмів, дитячих художніх фільмів, науково-пізнавальних фільмів по темі міні-музеїв.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uk-UA" altLang="ru-RU" sz="2800">
                <a:solidFill>
                  <a:srgbClr val="2705F3"/>
                </a:solidFill>
                <a:latin typeface="Times New Roman" pitchFamily="18" charset="0"/>
              </a:rPr>
              <a:t>Підбір художньої літератури з теми.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uk-UA" altLang="ru-RU" sz="2800">
                <a:solidFill>
                  <a:srgbClr val="2705F3"/>
                </a:solidFill>
                <a:latin typeface="Times New Roman" pitchFamily="18" charset="0"/>
              </a:rPr>
              <a:t>Проведення екскурсій для батьків.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ru-RU" sz="2800">
                <a:solidFill>
                  <a:srgbClr val="2705F3"/>
                </a:solidFill>
                <a:latin typeface="Times New Roman" pitchFamily="18" charset="0"/>
              </a:rPr>
              <a:t> </a:t>
            </a:r>
            <a:r>
              <a:rPr lang="uk-UA" altLang="ru-RU" sz="2800">
                <a:solidFill>
                  <a:srgbClr val="2705F3"/>
                </a:solidFill>
                <a:latin typeface="Times New Roman" pitchFamily="18" charset="0"/>
              </a:rPr>
              <a:t>На базі міні-музею або з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uk-UA" altLang="ru-RU" sz="2800">
                <a:solidFill>
                  <a:srgbClr val="2705F3"/>
                </a:solidFill>
                <a:latin typeface="Times New Roman" pitchFamily="18" charset="0"/>
              </a:rPr>
              <a:t> використанням його колекцій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uk-UA" altLang="ru-RU" sz="2800">
                <a:solidFill>
                  <a:srgbClr val="2705F3"/>
                </a:solidFill>
                <a:latin typeface="Times New Roman" pitchFamily="18" charset="0"/>
              </a:rPr>
              <a:t> можна проводити заняття з 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uk-UA" altLang="ru-RU" sz="2800">
                <a:solidFill>
                  <a:srgbClr val="2705F3"/>
                </a:solidFill>
                <a:latin typeface="Times New Roman" pitchFamily="18" charset="0"/>
              </a:rPr>
              <a:t> різних видів діяльності.</a:t>
            </a:r>
            <a:r>
              <a:rPr lang="ru-RU" altLang="ru-RU" sz="2800">
                <a:solidFill>
                  <a:srgbClr val="2705F3"/>
                </a:solidFill>
                <a:latin typeface="Times New Roman" pitchFamily="18" charset="0"/>
              </a:rPr>
              <a:t> </a:t>
            </a:r>
            <a:endParaRPr lang="uk-UA" altLang="ru-RU" sz="2800">
              <a:solidFill>
                <a:srgbClr val="2705F3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800">
              <a:solidFill>
                <a:srgbClr val="2705F3"/>
              </a:solidFill>
              <a:latin typeface="Times New Roman" pitchFamily="18" charset="0"/>
            </a:endParaRPr>
          </a:p>
        </p:txBody>
      </p:sp>
      <p:sp>
        <p:nvSpPr>
          <p:cNvPr id="230405" name="WordArt 5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8280400" cy="708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3600" b="1" kern="10">
                <a:solidFill>
                  <a:srgbClr val="E4EF05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Перспектива розвитку міні-музеїв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04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3284538"/>
            <a:ext cx="7315200" cy="2881312"/>
          </a:xfrm>
          <a:solidFill>
            <a:srgbClr val="EFFA18"/>
          </a:solidFill>
        </p:spPr>
        <p:txBody>
          <a:bodyPr/>
          <a:lstStyle/>
          <a:p>
            <a:pPr>
              <a:lnSpc>
                <a:spcPct val="130000"/>
              </a:lnSpc>
            </a:pPr>
            <a:r>
              <a:rPr lang="uk-UA" altLang="ru-RU" sz="2400">
                <a:solidFill>
                  <a:srgbClr val="2705F3"/>
                </a:solidFill>
                <a:latin typeface="Times New Roman" pitchFamily="18" charset="0"/>
              </a:rPr>
              <a:t>ДНЗ№2  „Колобок”    Касьян А.С.</a:t>
            </a:r>
          </a:p>
          <a:p>
            <a:pPr>
              <a:lnSpc>
                <a:spcPct val="130000"/>
              </a:lnSpc>
            </a:pPr>
            <a:r>
              <a:rPr lang="uk-UA" altLang="ru-RU" sz="2400">
                <a:solidFill>
                  <a:srgbClr val="2705F3"/>
                </a:solidFill>
                <a:latin typeface="Times New Roman" pitchFamily="18" charset="0"/>
              </a:rPr>
              <a:t>ДНЗ№6  „Сонечко”    Батуліна Е. О.</a:t>
            </a:r>
          </a:p>
          <a:p>
            <a:pPr>
              <a:lnSpc>
                <a:spcPct val="130000"/>
              </a:lnSpc>
            </a:pPr>
            <a:r>
              <a:rPr lang="uk-UA" altLang="ru-RU" sz="2400">
                <a:solidFill>
                  <a:srgbClr val="2705F3"/>
                </a:solidFill>
                <a:latin typeface="Times New Roman" pitchFamily="18" charset="0"/>
              </a:rPr>
              <a:t>ДНЗ№8  „Перлинка”  Лятамбур О.М.  </a:t>
            </a:r>
          </a:p>
          <a:p>
            <a:pPr>
              <a:lnSpc>
                <a:spcPct val="130000"/>
              </a:lnSpc>
            </a:pPr>
            <a:r>
              <a:rPr lang="uk-UA" altLang="ru-RU" sz="2400">
                <a:solidFill>
                  <a:srgbClr val="2705F3"/>
                </a:solidFill>
                <a:latin typeface="Times New Roman" pitchFamily="18" charset="0"/>
              </a:rPr>
              <a:t>ДНЗ№11 „Лялечка”    Токарєва Г. М.</a:t>
            </a:r>
          </a:p>
          <a:p>
            <a:pPr>
              <a:lnSpc>
                <a:spcPct val="130000"/>
              </a:lnSpc>
            </a:pPr>
            <a:r>
              <a:rPr lang="uk-UA" altLang="ru-RU" sz="2400">
                <a:solidFill>
                  <a:srgbClr val="2705F3"/>
                </a:solidFill>
                <a:latin typeface="Times New Roman" pitchFamily="18" charset="0"/>
              </a:rPr>
              <a:t>ДНЗ№21 „Журавлик” Денисова Л.Г.</a:t>
            </a:r>
            <a:endParaRPr lang="ru-RU" altLang="ru-RU" sz="2400">
              <a:solidFill>
                <a:srgbClr val="2705F3"/>
              </a:solidFill>
              <a:latin typeface="Times New Roman" pitchFamily="18" charset="0"/>
            </a:endParaRPr>
          </a:p>
        </p:txBody>
      </p:sp>
      <p:sp>
        <p:nvSpPr>
          <p:cNvPr id="196613" name="WordArt 5"/>
          <p:cNvSpPr>
            <a:spLocks noChangeArrowheads="1" noChangeShapeType="1" noTextEdit="1"/>
          </p:cNvSpPr>
          <p:nvPr/>
        </p:nvSpPr>
        <p:spPr bwMode="auto">
          <a:xfrm>
            <a:off x="2339975" y="620713"/>
            <a:ext cx="4838700" cy="7858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4000" b="1" kern="10">
                <a:solidFill>
                  <a:srgbClr val="E4EF05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Творча група в складі </a:t>
            </a:r>
          </a:p>
        </p:txBody>
      </p:sp>
      <p:sp>
        <p:nvSpPr>
          <p:cNvPr id="196614" name="WordArt 6"/>
          <p:cNvSpPr>
            <a:spLocks noChangeArrowheads="1" noChangeShapeType="1" noTextEdit="1"/>
          </p:cNvSpPr>
          <p:nvPr/>
        </p:nvSpPr>
        <p:spPr bwMode="auto">
          <a:xfrm>
            <a:off x="2195513" y="1484313"/>
            <a:ext cx="5105400" cy="7858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4000" b="1" kern="10">
                <a:solidFill>
                  <a:srgbClr val="E4EF05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вихователів-методистів</a:t>
            </a:r>
          </a:p>
        </p:txBody>
      </p:sp>
      <p:sp>
        <p:nvSpPr>
          <p:cNvPr id="196616" name="WordArt 8"/>
          <p:cNvSpPr>
            <a:spLocks noChangeArrowheads="1" noChangeShapeType="1" noTextEdit="1"/>
          </p:cNvSpPr>
          <p:nvPr/>
        </p:nvSpPr>
        <p:spPr bwMode="auto">
          <a:xfrm>
            <a:off x="1187450" y="2349500"/>
            <a:ext cx="7210425" cy="7858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4000" b="1" kern="10">
                <a:solidFill>
                  <a:srgbClr val="E4EF05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дошкільних навчальних закладів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66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51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908175" cy="1916113"/>
          </a:xfrm>
        </p:spPr>
        <p:txBody>
          <a:bodyPr/>
          <a:lstStyle/>
          <a:p>
            <a:pPr algn="ctr"/>
            <a:r>
              <a:rPr lang="uk-UA" altLang="ru-RU" sz="2000" dirty="0">
                <a:solidFill>
                  <a:srgbClr val="000066"/>
                </a:solidFill>
                <a:latin typeface="Times New Roman" pitchFamily="18" charset="0"/>
              </a:rPr>
              <a:t>ДНЗ №2 </a:t>
            </a:r>
            <a:r>
              <a:rPr lang="ru-RU" altLang="ru-RU" sz="2000" dirty="0">
                <a:solidFill>
                  <a:srgbClr val="000066"/>
                </a:solidFill>
                <a:latin typeface="Times New Roman" pitchFamily="18" charset="0"/>
              </a:rPr>
              <a:t>«</a:t>
            </a:r>
            <a:r>
              <a:rPr lang="uk-UA" altLang="ru-RU" sz="2000" dirty="0">
                <a:solidFill>
                  <a:srgbClr val="000066"/>
                </a:solidFill>
                <a:latin typeface="Times New Roman" pitchFamily="18" charset="0"/>
              </a:rPr>
              <a:t>Колобок</a:t>
            </a:r>
            <a:r>
              <a:rPr lang="ru-RU" altLang="ru-RU" sz="2000" dirty="0">
                <a:solidFill>
                  <a:srgbClr val="000066"/>
                </a:solidFill>
                <a:latin typeface="Times New Roman" pitchFamily="18" charset="0"/>
              </a:rPr>
              <a:t>»</a:t>
            </a:r>
            <a:r>
              <a:rPr lang="uk-UA" altLang="ru-RU" sz="2000" dirty="0">
                <a:solidFill>
                  <a:srgbClr val="000066"/>
                </a:solidFill>
                <a:latin typeface="Times New Roman" pitchFamily="18" charset="0"/>
              </a:rPr>
              <a:t>.</a:t>
            </a:r>
            <a:r>
              <a:rPr lang="uk-UA" altLang="ru-RU" sz="2000" dirty="0">
                <a:solidFill>
                  <a:srgbClr val="EFFA18"/>
                </a:solidFill>
                <a:latin typeface="Times New Roman" pitchFamily="18" charset="0"/>
              </a:rPr>
              <a:t> </a:t>
            </a:r>
            <a:r>
              <a:rPr lang="ru-RU" altLang="ru-RU" sz="2000" dirty="0">
                <a:solidFill>
                  <a:srgbClr val="FFFF00"/>
                </a:solidFill>
                <a:latin typeface="Times New Roman" pitchFamily="18" charset="0"/>
              </a:rPr>
              <a:t>«</a:t>
            </a:r>
            <a:r>
              <a:rPr lang="uk-UA" altLang="ru-RU" sz="2000" dirty="0">
                <a:solidFill>
                  <a:srgbClr val="FFFF00"/>
                </a:solidFill>
                <a:latin typeface="Times New Roman" pitchFamily="18" charset="0"/>
              </a:rPr>
              <a:t>Український побут</a:t>
            </a:r>
            <a:r>
              <a:rPr lang="ru-RU" altLang="ru-RU" sz="2000" dirty="0">
                <a:solidFill>
                  <a:srgbClr val="FFFF00"/>
                </a:solidFill>
                <a:latin typeface="Times New Roman" pitchFamily="18" charset="0"/>
              </a:rPr>
              <a:t>»</a:t>
            </a:r>
            <a:r>
              <a:rPr lang="uk-UA" altLang="ru-RU" sz="2000" dirty="0">
                <a:solidFill>
                  <a:srgbClr val="FFFF00"/>
                </a:solidFill>
                <a:latin typeface="Times New Roman" pitchFamily="18" charset="0"/>
              </a:rPr>
              <a:t>; </a:t>
            </a:r>
            <a:r>
              <a:rPr lang="ru-RU" altLang="ru-RU" sz="2000" dirty="0">
                <a:solidFill>
                  <a:srgbClr val="FFFF00"/>
                </a:solidFill>
                <a:latin typeface="Times New Roman" pitchFamily="18" charset="0"/>
              </a:rPr>
              <a:t>«</a:t>
            </a:r>
            <a:r>
              <a:rPr lang="uk-UA" altLang="ru-RU" sz="2000" dirty="0">
                <a:solidFill>
                  <a:srgbClr val="FFFF00"/>
                </a:solidFill>
                <a:latin typeface="Times New Roman" pitchFamily="18" charset="0"/>
              </a:rPr>
              <a:t>Книжковий світ</a:t>
            </a:r>
            <a:r>
              <a:rPr lang="ru-RU" altLang="ru-RU" sz="2000" dirty="0">
                <a:solidFill>
                  <a:srgbClr val="FFFF00"/>
                </a:solidFill>
                <a:latin typeface="Times New Roman" pitchFamily="18" charset="0"/>
              </a:rPr>
              <a:t>».</a:t>
            </a:r>
          </a:p>
        </p:txBody>
      </p:sp>
      <p:sp>
        <p:nvSpPr>
          <p:cNvPr id="219155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2051050" y="0"/>
            <a:ext cx="1368425" cy="162877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uk-UA" altLang="ru-RU" sz="2000" dirty="0">
                <a:solidFill>
                  <a:srgbClr val="000066"/>
                </a:solidFill>
                <a:latin typeface="Times New Roman" pitchFamily="18" charset="0"/>
              </a:rPr>
              <a:t>ДНЗ №3</a:t>
            </a:r>
            <a:r>
              <a:rPr lang="ru-RU" altLang="ru-RU" sz="20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000" dirty="0">
                <a:solidFill>
                  <a:srgbClr val="000066"/>
                </a:solidFill>
                <a:latin typeface="Times New Roman" pitchFamily="18" charset="0"/>
              </a:rPr>
              <a:t>«Казка».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«Дитячий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000" dirty="0" err="1">
                <a:solidFill>
                  <a:srgbClr val="EFFA18"/>
                </a:solidFill>
                <a:latin typeface="Times New Roman" pitchFamily="18" charset="0"/>
              </a:rPr>
              <a:t>художн</a:t>
            </a:r>
            <a:r>
              <a:rPr lang="uk-UA" altLang="ru-RU" sz="2000" dirty="0">
                <a:solidFill>
                  <a:srgbClr val="EFFA18"/>
                </a:solidFill>
                <a:latin typeface="Times New Roman" pitchFamily="18" charset="0"/>
              </a:rPr>
              <a:t>і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й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дизайн».</a:t>
            </a:r>
          </a:p>
        </p:txBody>
      </p:sp>
      <p:sp>
        <p:nvSpPr>
          <p:cNvPr id="219156" name="Rectangle 20"/>
          <p:cNvSpPr>
            <a:spLocks noGrp="1" noChangeArrowheads="1"/>
          </p:cNvSpPr>
          <p:nvPr>
            <p:ph type="body" sz="half" idx="2"/>
          </p:nvPr>
        </p:nvSpPr>
        <p:spPr>
          <a:xfrm>
            <a:off x="3492500" y="0"/>
            <a:ext cx="3384550" cy="21336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000" dirty="0">
                <a:solidFill>
                  <a:srgbClr val="000066"/>
                </a:solidFill>
                <a:latin typeface="Times New Roman" pitchFamily="18" charset="0"/>
              </a:rPr>
              <a:t>ДНЗ №5 «Теремок».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«</a:t>
            </a:r>
            <a:r>
              <a:rPr lang="ru-RU" altLang="ru-RU" sz="2000" dirty="0" err="1">
                <a:solidFill>
                  <a:srgbClr val="EFFA18"/>
                </a:solidFill>
                <a:latin typeface="Times New Roman" pitchFamily="18" charset="0"/>
              </a:rPr>
              <a:t>Св</a:t>
            </a:r>
            <a:r>
              <a:rPr lang="uk-UA" altLang="ru-RU" sz="2000" dirty="0" err="1">
                <a:solidFill>
                  <a:srgbClr val="EFFA18"/>
                </a:solidFill>
                <a:latin typeface="Times New Roman" pitchFamily="18" charset="0"/>
              </a:rPr>
              <a:t>іт</a:t>
            </a:r>
            <a:r>
              <a:rPr lang="uk-UA" altLang="ru-RU" sz="2000" dirty="0">
                <a:solidFill>
                  <a:srgbClr val="EFFA18"/>
                </a:solidFill>
                <a:latin typeface="Times New Roman" pitchFamily="18" charset="0"/>
              </a:rPr>
              <a:t> часу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». «Декоративно-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000" dirty="0" err="1">
                <a:solidFill>
                  <a:srgbClr val="EFFA18"/>
                </a:solidFill>
                <a:latin typeface="Times New Roman" pitchFamily="18" charset="0"/>
              </a:rPr>
              <a:t>ужиткове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 </a:t>
            </a:r>
            <a:r>
              <a:rPr lang="ru-RU" altLang="ru-RU" sz="2000" dirty="0" err="1">
                <a:solidFill>
                  <a:srgbClr val="EFFA18"/>
                </a:solidFill>
                <a:latin typeface="Times New Roman" pitchFamily="18" charset="0"/>
              </a:rPr>
              <a:t>мистецтво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: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«</a:t>
            </a:r>
            <a:r>
              <a:rPr lang="ru-RU" altLang="ru-RU" sz="2000" dirty="0" err="1">
                <a:solidFill>
                  <a:srgbClr val="EFFA18"/>
                </a:solidFill>
                <a:latin typeface="Times New Roman" pitchFamily="18" charset="0"/>
              </a:rPr>
              <a:t>Українська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 </a:t>
            </a:r>
            <a:r>
              <a:rPr lang="ru-RU" altLang="ru-RU" sz="2000" dirty="0" err="1">
                <a:solidFill>
                  <a:srgbClr val="EFFA18"/>
                </a:solidFill>
                <a:latin typeface="Times New Roman" pitchFamily="18" charset="0"/>
              </a:rPr>
              <a:t>вишивка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»;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000" dirty="0" err="1">
                <a:solidFill>
                  <a:srgbClr val="EFFA18"/>
                </a:solidFill>
                <a:latin typeface="Times New Roman" pitchFamily="18" charset="0"/>
              </a:rPr>
              <a:t>Українські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 </a:t>
            </a:r>
            <a:r>
              <a:rPr lang="ru-RU" altLang="ru-RU" sz="2000" dirty="0" err="1">
                <a:solidFill>
                  <a:srgbClr val="EFFA18"/>
                </a:solidFill>
                <a:latin typeface="Times New Roman" pitchFamily="18" charset="0"/>
              </a:rPr>
              <a:t>гончарні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000" dirty="0" err="1">
                <a:solidFill>
                  <a:srgbClr val="EFFA18"/>
                </a:solidFill>
                <a:latin typeface="Times New Roman" pitchFamily="18" charset="0"/>
              </a:rPr>
              <a:t>вироби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»; «</a:t>
            </a:r>
            <a:r>
              <a:rPr lang="ru-RU" altLang="ru-RU" sz="2000" dirty="0" err="1">
                <a:solidFill>
                  <a:srgbClr val="EFFA18"/>
                </a:solidFill>
                <a:latin typeface="Times New Roman" pitchFamily="18" charset="0"/>
              </a:rPr>
              <a:t>Українська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000" dirty="0" err="1">
                <a:solidFill>
                  <a:srgbClr val="EFFA18"/>
                </a:solidFill>
                <a:latin typeface="Times New Roman" pitchFamily="18" charset="0"/>
              </a:rPr>
              <a:t>іграшка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».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000" dirty="0">
              <a:solidFill>
                <a:srgbClr val="EFFA18"/>
              </a:solidFill>
              <a:latin typeface="Times New Roman" pitchFamily="18" charset="0"/>
            </a:endParaRPr>
          </a:p>
        </p:txBody>
      </p:sp>
      <p:pic>
        <p:nvPicPr>
          <p:cNvPr id="219140" name="Picture 4" descr="герб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2276475"/>
            <a:ext cx="2667000" cy="2809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9160" name="Rectangle 24"/>
          <p:cNvSpPr>
            <a:spLocks noChangeArrowheads="1"/>
          </p:cNvSpPr>
          <p:nvPr/>
        </p:nvSpPr>
        <p:spPr bwMode="auto">
          <a:xfrm>
            <a:off x="6877050" y="0"/>
            <a:ext cx="22669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 sz="2000" dirty="0">
                <a:solidFill>
                  <a:srgbClr val="000066"/>
                </a:solidFill>
                <a:latin typeface="Times New Roman" pitchFamily="18" charset="0"/>
              </a:rPr>
              <a:t>ДНЗ №6 </a:t>
            </a:r>
            <a:r>
              <a:rPr lang="ru-RU" altLang="ru-RU" sz="2000" dirty="0">
                <a:solidFill>
                  <a:srgbClr val="000066"/>
                </a:solidFill>
                <a:latin typeface="Times New Roman" pitchFamily="18" charset="0"/>
              </a:rPr>
              <a:t>«Сонечко».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 «</a:t>
            </a:r>
            <a:r>
              <a:rPr lang="ru-RU" altLang="ru-RU" sz="2000" dirty="0" err="1">
                <a:solidFill>
                  <a:srgbClr val="EFFA18"/>
                </a:solidFill>
                <a:latin typeface="Times New Roman" pitchFamily="18" charset="0"/>
              </a:rPr>
              <a:t>Талановит</a:t>
            </a:r>
            <a:r>
              <a:rPr lang="uk-UA" altLang="ru-RU" sz="2000" dirty="0">
                <a:solidFill>
                  <a:srgbClr val="EFFA18"/>
                </a:solidFill>
                <a:latin typeface="Times New Roman" pitchFamily="18" charset="0"/>
              </a:rPr>
              <a:t>і пальчики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».</a:t>
            </a:r>
          </a:p>
        </p:txBody>
      </p:sp>
      <p:sp>
        <p:nvSpPr>
          <p:cNvPr id="219161" name="Rectangle 25"/>
          <p:cNvSpPr>
            <a:spLocks noChangeArrowheads="1"/>
          </p:cNvSpPr>
          <p:nvPr/>
        </p:nvSpPr>
        <p:spPr bwMode="auto">
          <a:xfrm>
            <a:off x="0" y="1989138"/>
            <a:ext cx="30146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 sz="2000" dirty="0">
                <a:solidFill>
                  <a:srgbClr val="000066"/>
                </a:solidFill>
                <a:latin typeface="Times New Roman" pitchFamily="18" charset="0"/>
              </a:rPr>
              <a:t>ДНЗ №8 </a:t>
            </a:r>
            <a:r>
              <a:rPr lang="ru-RU" altLang="ru-RU" sz="2000" dirty="0">
                <a:solidFill>
                  <a:srgbClr val="000066"/>
                </a:solidFill>
                <a:latin typeface="Times New Roman" pitchFamily="18" charset="0"/>
              </a:rPr>
              <a:t>«</a:t>
            </a:r>
            <a:r>
              <a:rPr lang="ru-RU" altLang="ru-RU" sz="2000" dirty="0" err="1">
                <a:solidFill>
                  <a:srgbClr val="000066"/>
                </a:solidFill>
                <a:latin typeface="Times New Roman" pitchFamily="18" charset="0"/>
              </a:rPr>
              <a:t>Перлинка</a:t>
            </a:r>
            <a:r>
              <a:rPr lang="ru-RU" altLang="ru-RU" sz="2000" dirty="0">
                <a:solidFill>
                  <a:srgbClr val="000066"/>
                </a:solidFill>
                <a:latin typeface="Times New Roman" pitchFamily="18" charset="0"/>
              </a:rPr>
              <a:t>».</a:t>
            </a:r>
          </a:p>
          <a:p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«</a:t>
            </a:r>
            <a:r>
              <a:rPr lang="ru-RU" altLang="ru-RU" sz="2000" dirty="0" err="1">
                <a:solidFill>
                  <a:srgbClr val="EFFA18"/>
                </a:solidFill>
                <a:latin typeface="Times New Roman" pitchFamily="18" charset="0"/>
              </a:rPr>
              <a:t>Чорне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 море»; «</a:t>
            </a:r>
            <a:r>
              <a:rPr lang="ru-RU" altLang="ru-RU" sz="2000" dirty="0" err="1">
                <a:solidFill>
                  <a:srgbClr val="EFFA18"/>
                </a:solidFill>
                <a:latin typeface="Times New Roman" pitchFamily="18" charset="0"/>
              </a:rPr>
              <a:t>Зоряний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».</a:t>
            </a:r>
          </a:p>
        </p:txBody>
      </p:sp>
      <p:sp>
        <p:nvSpPr>
          <p:cNvPr id="219162" name="Rectangle 26"/>
          <p:cNvSpPr>
            <a:spLocks noChangeArrowheads="1"/>
          </p:cNvSpPr>
          <p:nvPr/>
        </p:nvSpPr>
        <p:spPr bwMode="auto">
          <a:xfrm>
            <a:off x="0" y="2997200"/>
            <a:ext cx="2987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dirty="0">
                <a:solidFill>
                  <a:srgbClr val="000066"/>
                </a:solidFill>
                <a:latin typeface="Times New Roman" pitchFamily="18" charset="0"/>
              </a:rPr>
              <a:t>ДНЗ №11 «</a:t>
            </a:r>
            <a:r>
              <a:rPr lang="ru-RU" altLang="ru-RU" sz="2000" dirty="0" err="1">
                <a:solidFill>
                  <a:srgbClr val="000066"/>
                </a:solidFill>
                <a:latin typeface="Times New Roman" pitchFamily="18" charset="0"/>
              </a:rPr>
              <a:t>Лялечка</a:t>
            </a:r>
            <a:r>
              <a:rPr lang="ru-RU" altLang="ru-RU" sz="2000" dirty="0">
                <a:solidFill>
                  <a:srgbClr val="000066"/>
                </a:solidFill>
                <a:latin typeface="Times New Roman" pitchFamily="18" charset="0"/>
              </a:rPr>
              <a:t>».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 «</a:t>
            </a:r>
            <a:r>
              <a:rPr lang="ru-RU" altLang="ru-RU" sz="2000" dirty="0" err="1">
                <a:solidFill>
                  <a:srgbClr val="EFFA18"/>
                </a:solidFill>
                <a:latin typeface="Times New Roman" pitchFamily="18" charset="0"/>
              </a:rPr>
              <a:t>Екологознайка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».</a:t>
            </a:r>
          </a:p>
        </p:txBody>
      </p:sp>
      <p:sp>
        <p:nvSpPr>
          <p:cNvPr id="219163" name="Rectangle 27"/>
          <p:cNvSpPr>
            <a:spLocks noChangeArrowheads="1"/>
          </p:cNvSpPr>
          <p:nvPr/>
        </p:nvSpPr>
        <p:spPr bwMode="auto">
          <a:xfrm>
            <a:off x="6011863" y="2924175"/>
            <a:ext cx="31321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 sz="2000" b="1" dirty="0">
                <a:solidFill>
                  <a:srgbClr val="000066"/>
                </a:solidFill>
                <a:latin typeface="Times New Roman" pitchFamily="18" charset="0"/>
              </a:rPr>
              <a:t>ДНЗ № 12 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«</a:t>
            </a:r>
            <a:r>
              <a:rPr lang="ru-RU" altLang="ru-RU" sz="2000" b="1" dirty="0" err="1">
                <a:solidFill>
                  <a:srgbClr val="000066"/>
                </a:solidFill>
                <a:latin typeface="Times New Roman" pitchFamily="18" charset="0"/>
              </a:rPr>
              <a:t>Сн</a:t>
            </a:r>
            <a:r>
              <a:rPr lang="uk-UA" altLang="ru-RU" sz="2000" b="1" dirty="0" err="1">
                <a:solidFill>
                  <a:srgbClr val="000066"/>
                </a:solidFill>
                <a:latin typeface="Times New Roman" pitchFamily="18" charset="0"/>
              </a:rPr>
              <a:t>ігуронька</a:t>
            </a:r>
            <a:r>
              <a:rPr lang="ru-RU" altLang="ru-RU" sz="2000" b="1" dirty="0">
                <a:solidFill>
                  <a:srgbClr val="000066"/>
                </a:solidFill>
                <a:latin typeface="Times New Roman" pitchFamily="18" charset="0"/>
              </a:rPr>
              <a:t>».</a:t>
            </a:r>
          </a:p>
          <a:p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«Моя </a:t>
            </a:r>
            <a:r>
              <a:rPr lang="ru-RU" altLang="ru-RU" sz="2000" dirty="0" err="1">
                <a:solidFill>
                  <a:srgbClr val="EFFA18"/>
                </a:solidFill>
                <a:latin typeface="Times New Roman" pitchFamily="18" charset="0"/>
              </a:rPr>
              <a:t>Батьк</a:t>
            </a:r>
            <a:r>
              <a:rPr lang="uk-UA" altLang="ru-RU" sz="2000" dirty="0" err="1">
                <a:solidFill>
                  <a:srgbClr val="EFFA18"/>
                </a:solidFill>
                <a:latin typeface="Times New Roman" pitchFamily="18" charset="0"/>
              </a:rPr>
              <a:t>івщина-Іллічівськ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».</a:t>
            </a:r>
          </a:p>
        </p:txBody>
      </p:sp>
      <p:sp>
        <p:nvSpPr>
          <p:cNvPr id="219164" name="Rectangle 28"/>
          <p:cNvSpPr>
            <a:spLocks noChangeArrowheads="1"/>
          </p:cNvSpPr>
          <p:nvPr/>
        </p:nvSpPr>
        <p:spPr bwMode="auto">
          <a:xfrm>
            <a:off x="5867400" y="4292600"/>
            <a:ext cx="3059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 sz="2000" dirty="0">
                <a:solidFill>
                  <a:srgbClr val="000066"/>
                </a:solidFill>
                <a:latin typeface="Times New Roman" pitchFamily="18" charset="0"/>
              </a:rPr>
              <a:t>ДНЗ № 17 </a:t>
            </a:r>
            <a:r>
              <a:rPr lang="ru-RU" altLang="ru-RU" sz="2000" dirty="0">
                <a:solidFill>
                  <a:srgbClr val="000066"/>
                </a:solidFill>
                <a:latin typeface="Times New Roman" pitchFamily="18" charset="0"/>
              </a:rPr>
              <a:t>«</a:t>
            </a:r>
            <a:r>
              <a:rPr lang="ru-RU" altLang="ru-RU" sz="2000" dirty="0" err="1">
                <a:solidFill>
                  <a:srgbClr val="000066"/>
                </a:solidFill>
                <a:latin typeface="Times New Roman" pitchFamily="18" charset="0"/>
              </a:rPr>
              <a:t>Струмочок</a:t>
            </a:r>
            <a:r>
              <a:rPr lang="ru-RU" altLang="ru-RU" sz="2000" dirty="0">
                <a:solidFill>
                  <a:srgbClr val="000066"/>
                </a:solidFill>
                <a:latin typeface="Times New Roman" pitchFamily="18" charset="0"/>
              </a:rPr>
              <a:t>».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 «</a:t>
            </a:r>
            <a:r>
              <a:rPr lang="ru-RU" altLang="ru-RU" sz="2000" dirty="0" err="1">
                <a:solidFill>
                  <a:srgbClr val="EFFA18"/>
                </a:solidFill>
                <a:latin typeface="Times New Roman" pitchFamily="18" charset="0"/>
              </a:rPr>
              <a:t>Народн</a:t>
            </a:r>
            <a:r>
              <a:rPr lang="uk-UA" altLang="ru-RU" sz="2000" dirty="0">
                <a:solidFill>
                  <a:srgbClr val="EFFA18"/>
                </a:solidFill>
                <a:latin typeface="Times New Roman" pitchFamily="18" charset="0"/>
              </a:rPr>
              <a:t>і промисли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».</a:t>
            </a:r>
          </a:p>
        </p:txBody>
      </p:sp>
      <p:sp>
        <p:nvSpPr>
          <p:cNvPr id="219165" name="Rectangle 29"/>
          <p:cNvSpPr>
            <a:spLocks noChangeArrowheads="1"/>
          </p:cNvSpPr>
          <p:nvPr/>
        </p:nvSpPr>
        <p:spPr bwMode="auto">
          <a:xfrm>
            <a:off x="0" y="4652963"/>
            <a:ext cx="3024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 sz="2000" dirty="0">
                <a:solidFill>
                  <a:srgbClr val="000066"/>
                </a:solidFill>
                <a:latin typeface="Times New Roman" pitchFamily="18" charset="0"/>
              </a:rPr>
              <a:t>ДНЗ № 20 </a:t>
            </a:r>
            <a:r>
              <a:rPr lang="ru-RU" altLang="ru-RU" sz="2000" dirty="0">
                <a:solidFill>
                  <a:srgbClr val="000066"/>
                </a:solidFill>
                <a:latin typeface="Times New Roman" pitchFamily="18" charset="0"/>
              </a:rPr>
              <a:t>«Чебурашка».</a:t>
            </a:r>
          </a:p>
          <a:p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«</a:t>
            </a:r>
            <a:r>
              <a:rPr lang="ru-RU" altLang="ru-RU" sz="2000" dirty="0" err="1">
                <a:solidFill>
                  <a:srgbClr val="EFFA18"/>
                </a:solidFill>
                <a:latin typeface="Times New Roman" pitchFamily="18" charset="0"/>
              </a:rPr>
              <a:t>Гарний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 посуд </a:t>
            </a:r>
            <a:r>
              <a:rPr lang="ru-RU" altLang="ru-RU" sz="2000" dirty="0" err="1">
                <a:solidFill>
                  <a:srgbClr val="EFFA18"/>
                </a:solidFill>
                <a:latin typeface="Times New Roman" pitchFamily="18" charset="0"/>
              </a:rPr>
              <a:t>ма</a:t>
            </a:r>
            <a:r>
              <a:rPr lang="uk-UA" altLang="ru-RU" sz="2000" dirty="0">
                <a:solidFill>
                  <a:srgbClr val="EFFA18"/>
                </a:solidFill>
                <a:latin typeface="Times New Roman" pitchFamily="18" charset="0"/>
              </a:rPr>
              <a:t>є</a:t>
            </a:r>
            <a:r>
              <a:rPr lang="ru-RU" altLang="ru-RU" sz="2000" dirty="0" err="1">
                <a:solidFill>
                  <a:srgbClr val="EFFA18"/>
                </a:solidFill>
                <a:latin typeface="Times New Roman" pitchFamily="18" charset="0"/>
              </a:rPr>
              <a:t>мо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».</a:t>
            </a:r>
          </a:p>
        </p:txBody>
      </p:sp>
      <p:sp>
        <p:nvSpPr>
          <p:cNvPr id="219166" name="Rectangle 30"/>
          <p:cNvSpPr>
            <a:spLocks noChangeArrowheads="1"/>
          </p:cNvSpPr>
          <p:nvPr/>
        </p:nvSpPr>
        <p:spPr bwMode="auto">
          <a:xfrm>
            <a:off x="0" y="5373688"/>
            <a:ext cx="9144000" cy="1676400"/>
          </a:xfrm>
          <a:prstGeom prst="rect">
            <a:avLst/>
          </a:prstGeom>
          <a:solidFill>
            <a:srgbClr val="2294FC">
              <a:alpha val="1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dirty="0">
                <a:solidFill>
                  <a:srgbClr val="000066"/>
                </a:solidFill>
                <a:latin typeface="Times New Roman" pitchFamily="18" charset="0"/>
              </a:rPr>
              <a:t>ДНЗ № 21 «Журавлик».</a:t>
            </a:r>
          </a:p>
          <a:p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«Т.Г. Шевченко-великий поет </a:t>
            </a:r>
            <a:r>
              <a:rPr lang="uk-UA" altLang="ru-RU" sz="2000" dirty="0">
                <a:solidFill>
                  <a:srgbClr val="EFFA18"/>
                </a:solidFill>
                <a:latin typeface="Times New Roman" pitchFamily="18" charset="0"/>
              </a:rPr>
              <a:t>і художник України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»; «</a:t>
            </a:r>
            <a:r>
              <a:rPr lang="ru-RU" altLang="ru-RU" sz="2000" dirty="0" err="1">
                <a:solidFill>
                  <a:srgbClr val="EFFA18"/>
                </a:solidFill>
                <a:latin typeface="Times New Roman" pitchFamily="18" charset="0"/>
              </a:rPr>
              <a:t>Українські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 </a:t>
            </a:r>
            <a:r>
              <a:rPr lang="ru-RU" altLang="ru-RU" sz="2000" dirty="0" err="1">
                <a:solidFill>
                  <a:srgbClr val="EFFA18"/>
                </a:solidFill>
                <a:latin typeface="Times New Roman" pitchFamily="18" charset="0"/>
              </a:rPr>
              <a:t>народні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 свята»; «</a:t>
            </a:r>
            <a:r>
              <a:rPr lang="ru-RU" altLang="ru-RU" sz="2000" dirty="0" err="1">
                <a:solidFill>
                  <a:srgbClr val="EFFA18"/>
                </a:solidFill>
                <a:latin typeface="Times New Roman" pitchFamily="18" charset="0"/>
              </a:rPr>
              <a:t>Іграшки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 </a:t>
            </a:r>
            <a:r>
              <a:rPr lang="ru-RU" altLang="ru-RU" sz="2000" dirty="0" err="1">
                <a:solidFill>
                  <a:srgbClr val="EFFA18"/>
                </a:solidFill>
                <a:latin typeface="Times New Roman" pitchFamily="18" charset="0"/>
              </a:rPr>
              <a:t>мого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 </a:t>
            </a:r>
            <a:r>
              <a:rPr lang="ru-RU" altLang="ru-RU" sz="2000" dirty="0" err="1">
                <a:solidFill>
                  <a:srgbClr val="EFFA18"/>
                </a:solidFill>
                <a:latin typeface="Times New Roman" pitchFamily="18" charset="0"/>
              </a:rPr>
              <a:t>дитинства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»; «</a:t>
            </a:r>
            <a:r>
              <a:rPr lang="ru-RU" altLang="ru-RU" sz="2000" dirty="0" err="1">
                <a:solidFill>
                  <a:srgbClr val="EFFA18"/>
                </a:solidFill>
                <a:latin typeface="Times New Roman" pitchFamily="18" charset="0"/>
              </a:rPr>
              <a:t>Українська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 </a:t>
            </a:r>
            <a:r>
              <a:rPr lang="ru-RU" altLang="ru-RU" sz="2000" dirty="0" err="1">
                <a:solidFill>
                  <a:srgbClr val="EFFA18"/>
                </a:solidFill>
                <a:latin typeface="Times New Roman" pitchFamily="18" charset="0"/>
              </a:rPr>
              <a:t>світлиця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»; «</a:t>
            </a:r>
            <a:r>
              <a:rPr lang="ru-RU" altLang="ru-RU" sz="2000" dirty="0" err="1">
                <a:solidFill>
                  <a:srgbClr val="EFFA18"/>
                </a:solidFill>
                <a:latin typeface="Times New Roman" pitchFamily="18" charset="0"/>
              </a:rPr>
              <a:t>Національний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 </a:t>
            </a:r>
            <a:r>
              <a:rPr lang="ru-RU" altLang="ru-RU" sz="2000" dirty="0" err="1">
                <a:solidFill>
                  <a:srgbClr val="EFFA18"/>
                </a:solidFill>
                <a:latin typeface="Times New Roman" pitchFamily="18" charset="0"/>
              </a:rPr>
              <a:t>одяг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 </a:t>
            </a:r>
            <a:r>
              <a:rPr lang="ru-RU" altLang="ru-RU" sz="2000" dirty="0" err="1">
                <a:solidFill>
                  <a:srgbClr val="EFFA18"/>
                </a:solidFill>
                <a:latin typeface="Times New Roman" pitchFamily="18" charset="0"/>
              </a:rPr>
              <a:t>регіонів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 </a:t>
            </a:r>
            <a:r>
              <a:rPr lang="ru-RU" altLang="ru-RU" sz="2000" dirty="0" err="1">
                <a:solidFill>
                  <a:srgbClr val="EFFA18"/>
                </a:solidFill>
                <a:latin typeface="Times New Roman" pitchFamily="18" charset="0"/>
              </a:rPr>
              <a:t>України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».</a:t>
            </a:r>
          </a:p>
          <a:p>
            <a:endParaRPr lang="ru-RU" altLang="ru-RU" dirty="0">
              <a:solidFill>
                <a:srgbClr val="EFFA18"/>
              </a:solidFill>
            </a:endParaRPr>
          </a:p>
        </p:txBody>
      </p:sp>
      <p:sp>
        <p:nvSpPr>
          <p:cNvPr id="219167" name="Rectangle 31"/>
          <p:cNvSpPr>
            <a:spLocks noChangeArrowheads="1"/>
          </p:cNvSpPr>
          <p:nvPr/>
        </p:nvSpPr>
        <p:spPr bwMode="auto">
          <a:xfrm>
            <a:off x="5867400" y="1916113"/>
            <a:ext cx="30591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 sz="2000" dirty="0">
                <a:solidFill>
                  <a:srgbClr val="000066"/>
                </a:solidFill>
                <a:latin typeface="Times New Roman" pitchFamily="18" charset="0"/>
              </a:rPr>
              <a:t>ДНЗ №10 </a:t>
            </a:r>
            <a:r>
              <a:rPr lang="ru-RU" altLang="ru-RU" sz="2000" dirty="0">
                <a:solidFill>
                  <a:srgbClr val="000066"/>
                </a:solidFill>
                <a:latin typeface="Times New Roman" pitchFamily="18" charset="0"/>
              </a:rPr>
              <a:t>«Росинка».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 «</a:t>
            </a:r>
            <a:r>
              <a:rPr lang="ru-RU" altLang="ru-RU" sz="2000" dirty="0" err="1">
                <a:solidFill>
                  <a:srgbClr val="EFFA18"/>
                </a:solidFill>
                <a:latin typeface="Times New Roman" pitchFamily="18" charset="0"/>
              </a:rPr>
              <a:t>Керам</a:t>
            </a:r>
            <a:r>
              <a:rPr lang="uk-UA" altLang="ru-RU" sz="2000" dirty="0" err="1">
                <a:solidFill>
                  <a:srgbClr val="EFFA18"/>
                </a:solidFill>
                <a:latin typeface="Times New Roman" pitchFamily="18" charset="0"/>
              </a:rPr>
              <a:t>іка</a:t>
            </a:r>
            <a:r>
              <a:rPr lang="uk-UA" altLang="ru-RU" sz="2000" dirty="0">
                <a:solidFill>
                  <a:srgbClr val="EFFA18"/>
                </a:solidFill>
                <a:latin typeface="Times New Roman" pitchFamily="18" charset="0"/>
              </a:rPr>
              <a:t> народних промислів України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».</a:t>
            </a:r>
          </a:p>
        </p:txBody>
      </p:sp>
      <p:sp>
        <p:nvSpPr>
          <p:cNvPr id="219168" name="Rectangle 32"/>
          <p:cNvSpPr>
            <a:spLocks noChangeArrowheads="1"/>
          </p:cNvSpPr>
          <p:nvPr/>
        </p:nvSpPr>
        <p:spPr bwMode="auto">
          <a:xfrm>
            <a:off x="0" y="3644900"/>
            <a:ext cx="31321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 sz="2000" dirty="0">
                <a:solidFill>
                  <a:srgbClr val="000066"/>
                </a:solidFill>
                <a:latin typeface="Times New Roman" pitchFamily="18" charset="0"/>
              </a:rPr>
              <a:t>ДНЗ №14 </a:t>
            </a:r>
            <a:r>
              <a:rPr lang="ru-RU" altLang="ru-RU" sz="2000" dirty="0">
                <a:solidFill>
                  <a:srgbClr val="000066"/>
                </a:solidFill>
                <a:latin typeface="Times New Roman" pitchFamily="18" charset="0"/>
              </a:rPr>
              <a:t>«</a:t>
            </a:r>
            <a:r>
              <a:rPr lang="ru-RU" altLang="ru-RU" sz="2000" dirty="0" err="1">
                <a:solidFill>
                  <a:srgbClr val="000066"/>
                </a:solidFill>
                <a:latin typeface="Times New Roman" pitchFamily="18" charset="0"/>
              </a:rPr>
              <a:t>Горобинка</a:t>
            </a:r>
            <a:r>
              <a:rPr lang="ru-RU" altLang="ru-RU" sz="2000" dirty="0">
                <a:solidFill>
                  <a:srgbClr val="000066"/>
                </a:solidFill>
                <a:latin typeface="Times New Roman" pitchFamily="18" charset="0"/>
              </a:rPr>
              <a:t>».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 «</a:t>
            </a:r>
            <a:r>
              <a:rPr lang="ru-RU" altLang="ru-RU" sz="2000" dirty="0" err="1">
                <a:solidFill>
                  <a:srgbClr val="EFFA18"/>
                </a:solidFill>
                <a:latin typeface="Times New Roman" pitchFamily="18" charset="0"/>
              </a:rPr>
              <a:t>Стежинками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 </a:t>
            </a:r>
            <a:r>
              <a:rPr lang="ru-RU" altLang="ru-RU" sz="2000" dirty="0" err="1">
                <a:solidFill>
                  <a:srgbClr val="EFFA18"/>
                </a:solidFill>
                <a:latin typeface="Times New Roman" pitchFamily="18" charset="0"/>
              </a:rPr>
              <a:t>мистецтва</a:t>
            </a:r>
            <a:r>
              <a:rPr lang="ru-RU" altLang="ru-RU" sz="2000" dirty="0">
                <a:solidFill>
                  <a:srgbClr val="EFFA18"/>
                </a:solidFill>
                <a:latin typeface="Times New Roman" pitchFamily="18" charset="0"/>
              </a:rPr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9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1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1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1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1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1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1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1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1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1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51" grpId="0"/>
      <p:bldP spid="219155" grpId="0" build="p"/>
      <p:bldP spid="219156" grpId="0" build="p"/>
      <p:bldP spid="219160" grpId="0"/>
      <p:bldP spid="219161" grpId="0"/>
      <p:bldP spid="219162" grpId="0"/>
      <p:bldP spid="219163" grpId="0"/>
      <p:bldP spid="219164" grpId="0"/>
      <p:bldP spid="219165" grpId="0"/>
      <p:bldP spid="219166" grpId="0" animBg="1"/>
      <p:bldP spid="219167" grpId="0"/>
      <p:bldP spid="2191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WordArt 4"/>
          <p:cNvSpPr>
            <a:spLocks noChangeArrowheads="1" noChangeShapeType="1" noTextEdit="1"/>
          </p:cNvSpPr>
          <p:nvPr/>
        </p:nvSpPr>
        <p:spPr bwMode="auto">
          <a:xfrm>
            <a:off x="900113" y="2420938"/>
            <a:ext cx="7056437" cy="237648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ru-RU" sz="80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E4EF05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Дякую за увагу!</a:t>
            </a:r>
          </a:p>
        </p:txBody>
      </p:sp>
      <p:sp>
        <p:nvSpPr>
          <p:cNvPr id="204812" name="Rectangle 12"/>
          <p:cNvSpPr>
            <a:spLocks noGrp="1" noChangeArrowheads="1"/>
          </p:cNvSpPr>
          <p:nvPr>
            <p:ph/>
          </p:nvPr>
        </p:nvSpPr>
        <p:spPr>
          <a:xfrm>
            <a:off x="914400" y="2276475"/>
            <a:ext cx="7315200" cy="3960813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204813" name="Rectangle 13"/>
          <p:cNvSpPr>
            <a:spLocks noChangeArrowheads="1"/>
          </p:cNvSpPr>
          <p:nvPr/>
        </p:nvSpPr>
        <p:spPr bwMode="auto">
          <a:xfrm>
            <a:off x="2339975" y="260350"/>
            <a:ext cx="4381500" cy="1758950"/>
          </a:xfrm>
          <a:prstGeom prst="rect">
            <a:avLst/>
          </a:prstGeom>
          <a:solidFill>
            <a:srgbClr val="00FF00">
              <a:alpha val="1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ru-RU" altLang="ru-RU" sz="2800" dirty="0">
                <a:solidFill>
                  <a:srgbClr val="FFFF00"/>
                </a:solidFill>
                <a:latin typeface="Times New Roman" pitchFamily="18" charset="0"/>
              </a:rPr>
              <a:t>Методист ММК</a:t>
            </a:r>
          </a:p>
          <a:p>
            <a:pPr algn="l">
              <a:lnSpc>
                <a:spcPct val="130000"/>
              </a:lnSpc>
            </a:pPr>
            <a:r>
              <a:rPr lang="ru-RU" altLang="ru-RU" sz="2800" dirty="0" err="1">
                <a:solidFill>
                  <a:srgbClr val="FFFF00"/>
                </a:solidFill>
                <a:latin typeface="Times New Roman" pitchFamily="18" charset="0"/>
              </a:rPr>
              <a:t>Кер</a:t>
            </a:r>
            <a:r>
              <a:rPr lang="uk-UA" altLang="ru-RU" sz="2800" dirty="0" err="1">
                <a:solidFill>
                  <a:srgbClr val="FFFF00"/>
                </a:solidFill>
                <a:latin typeface="Times New Roman" pitchFamily="18" charset="0"/>
              </a:rPr>
              <a:t>ізь</a:t>
            </a:r>
            <a:r>
              <a:rPr lang="uk-UA" altLang="ru-RU" sz="2800" dirty="0">
                <a:solidFill>
                  <a:srgbClr val="FFFF00"/>
                </a:solidFill>
                <a:latin typeface="Times New Roman" pitchFamily="18" charset="0"/>
              </a:rPr>
              <a:t> Алла</a:t>
            </a:r>
          </a:p>
          <a:p>
            <a:pPr algn="l">
              <a:lnSpc>
                <a:spcPct val="130000"/>
              </a:lnSpc>
            </a:pPr>
            <a:r>
              <a:rPr lang="en-US" altLang="ru-RU" sz="2800" dirty="0">
                <a:solidFill>
                  <a:srgbClr val="FFFF00"/>
                </a:solidFill>
                <a:latin typeface="Times New Roman" pitchFamily="18" charset="0"/>
              </a:rPr>
              <a:t>kerizalla@jimdo.com</a:t>
            </a:r>
            <a:endParaRPr lang="ru-RU" altLang="ru-RU" sz="2800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73238"/>
            <a:ext cx="8353425" cy="4464050"/>
          </a:xfrm>
          <a:solidFill>
            <a:srgbClr val="EFFA18"/>
          </a:solidFill>
        </p:spPr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en-US" altLang="ru-RU" sz="2800" dirty="0">
                <a:solidFill>
                  <a:srgbClr val="2705F3"/>
                </a:solidFill>
                <a:latin typeface="Times New Roman" pitchFamily="18" charset="0"/>
              </a:rPr>
              <a:t>    </a:t>
            </a:r>
            <a:r>
              <a:rPr lang="uk-UA" altLang="ru-RU" sz="2800" dirty="0">
                <a:solidFill>
                  <a:srgbClr val="2705F3"/>
                </a:solidFill>
                <a:latin typeface="Times New Roman" pitchFamily="18" charset="0"/>
              </a:rPr>
              <a:t>Акцентувати увагу педагогів щодо створення музейного освітнього середовища в дошкільних навчальних закладах, як джерела формування національної свідомості, духовного розвитку дошкільників, залучення до природи рідного краю, виховання емоційно-дієвого відношення, почуття співпричетності, прихильності до навколишнього.</a:t>
            </a:r>
            <a:endParaRPr lang="ru-RU" altLang="ru-RU" sz="2800" dirty="0">
              <a:solidFill>
                <a:srgbClr val="2705F3"/>
              </a:solidFill>
              <a:latin typeface="Times New Roman" pitchFamily="18" charset="0"/>
            </a:endParaRPr>
          </a:p>
        </p:txBody>
      </p:sp>
      <p:sp>
        <p:nvSpPr>
          <p:cNvPr id="168964" name="WordArt 4"/>
          <p:cNvSpPr>
            <a:spLocks noChangeArrowheads="1" noChangeShapeType="1" noTextEdit="1"/>
          </p:cNvSpPr>
          <p:nvPr/>
        </p:nvSpPr>
        <p:spPr bwMode="auto">
          <a:xfrm>
            <a:off x="1763713" y="188913"/>
            <a:ext cx="5953125" cy="15700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8000" b="1" kern="10" dirty="0">
                <a:solidFill>
                  <a:srgbClr val="E4EF05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Мета проекту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89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557338"/>
            <a:ext cx="8569325" cy="2951162"/>
          </a:xfrm>
          <a:solidFill>
            <a:srgbClr val="EFFA18"/>
          </a:solidFill>
        </p:spPr>
        <p:txBody>
          <a:bodyPr/>
          <a:lstStyle/>
          <a:p>
            <a:pPr>
              <a:lnSpc>
                <a:spcPct val="130000"/>
              </a:lnSpc>
              <a:buFontTx/>
              <a:buChar char="-"/>
            </a:pPr>
            <a:r>
              <a:rPr lang="uk-UA" altLang="ru-RU" sz="2400">
                <a:solidFill>
                  <a:srgbClr val="2705F3"/>
                </a:solidFill>
                <a:latin typeface="Times New Roman" pitchFamily="18" charset="0"/>
              </a:rPr>
              <a:t>Реалізувати направлення музейна педагогіка.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uk-UA" altLang="ru-RU" sz="2400">
                <a:solidFill>
                  <a:srgbClr val="2705F3"/>
                </a:solidFill>
                <a:latin typeface="Times New Roman" pitchFamily="18" charset="0"/>
              </a:rPr>
              <a:t>Збагачувати предметно - розвивальне середовище ДНЗ.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uk-UA" altLang="ru-RU" sz="2400">
                <a:solidFill>
                  <a:srgbClr val="2705F3"/>
                </a:solidFill>
                <a:latin typeface="Times New Roman" pitchFamily="18" charset="0"/>
              </a:rPr>
              <a:t>Засвоїти нову форму роботи з дітьми і батьками.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uk-UA" altLang="ru-RU" sz="2400">
                <a:solidFill>
                  <a:srgbClr val="2705F3"/>
                </a:solidFill>
                <a:latin typeface="Times New Roman" pitchFamily="18" charset="0"/>
              </a:rPr>
              <a:t>Формувати пошуково-дослідницькі вміння і навички дорослих та дітей.</a:t>
            </a:r>
            <a:endParaRPr lang="ru-RU" altLang="ru-RU" sz="2400">
              <a:solidFill>
                <a:srgbClr val="2705F3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ru-RU" altLang="ru-RU" sz="2400">
              <a:solidFill>
                <a:srgbClr val="2705F3"/>
              </a:solidFill>
            </a:endParaRPr>
          </a:p>
        </p:txBody>
      </p:sp>
      <p:sp>
        <p:nvSpPr>
          <p:cNvPr id="177156" name="WordArt 4"/>
          <p:cNvSpPr>
            <a:spLocks noChangeArrowheads="1" noChangeShapeType="1" noTextEdit="1"/>
          </p:cNvSpPr>
          <p:nvPr/>
        </p:nvSpPr>
        <p:spPr bwMode="auto">
          <a:xfrm>
            <a:off x="1258888" y="188913"/>
            <a:ext cx="6191250" cy="1403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7200" b="1" kern="10">
                <a:solidFill>
                  <a:srgbClr val="E4EF05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Задачі проекту</a:t>
            </a:r>
          </a:p>
        </p:txBody>
      </p:sp>
      <p:pic>
        <p:nvPicPr>
          <p:cNvPr id="177162" name="Picture 10" descr="ромашки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4437063"/>
            <a:ext cx="8569325" cy="2232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71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573463"/>
          </a:xfrm>
          <a:solidFill>
            <a:srgbClr val="EFFA18"/>
          </a:solidFill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altLang="ru-RU" sz="2800">
                <a:solidFill>
                  <a:srgbClr val="2705F3"/>
                </a:solidFill>
                <a:latin typeface="Times New Roman" pitchFamily="18" charset="0"/>
              </a:rPr>
              <a:t>Музе́ї (від дав.-гр. </a:t>
            </a:r>
            <a:r>
              <a:rPr lang="ru-RU" altLang="ru-RU" sz="2800" i="1">
                <a:solidFill>
                  <a:srgbClr val="2705F3"/>
                </a:solidFill>
                <a:latin typeface="Times New Roman" pitchFamily="18" charset="0"/>
              </a:rPr>
              <a:t>τὸ Μουσεῖον</a:t>
            </a:r>
            <a:r>
              <a:rPr lang="ru-RU" altLang="ru-RU" sz="2800">
                <a:solidFill>
                  <a:srgbClr val="2705F3"/>
                </a:solidFill>
                <a:latin typeface="Times New Roman" pitchFamily="18" charset="0"/>
              </a:rPr>
              <a:t> — «дім Муз») — культурно-освітні та науково-дослідні заклади, призначені для вивчення, збереження та використання пам'яток природи, матеріальної і духовної культури, прилучення громадян до надбань національної і світової історико-культурної спадщини.</a:t>
            </a:r>
          </a:p>
        </p:txBody>
      </p:sp>
      <p:pic>
        <p:nvPicPr>
          <p:cNvPr id="166919" name="Picture 7" descr="музей арх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00438"/>
            <a:ext cx="9144000" cy="3357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7" name="Picture 5" descr="фарф1"/>
          <p:cNvPicPr>
            <a:picLocks noChangeAspect="1" noChangeArrowheads="1"/>
          </p:cNvPicPr>
          <p:nvPr>
            <p:ph sz="quarter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088"/>
          <a:stretch/>
        </p:blipFill>
        <p:spPr>
          <a:xfrm rot="21169943">
            <a:off x="129149" y="1729909"/>
            <a:ext cx="4042238" cy="2392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640" name="Picture 8" descr="фарф2"/>
          <p:cNvPicPr>
            <a:picLocks noChangeAspect="1" noChangeArrowheads="1"/>
          </p:cNvPicPr>
          <p:nvPr>
            <p:ph sz="quarter" idx="3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77" r="16793" b="31025"/>
          <a:stretch/>
        </p:blipFill>
        <p:spPr>
          <a:xfrm rot="302510">
            <a:off x="4937981" y="1525056"/>
            <a:ext cx="3863431" cy="2242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646" name="Picture 14" descr="фарф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793" y="4077072"/>
            <a:ext cx="3735463" cy="2530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47" name="WordArt 15"/>
          <p:cNvSpPr>
            <a:spLocks noChangeArrowheads="1" noChangeShapeType="1" noTextEdit="1"/>
          </p:cNvSpPr>
          <p:nvPr/>
        </p:nvSpPr>
        <p:spPr bwMode="auto">
          <a:xfrm>
            <a:off x="1403350" y="0"/>
            <a:ext cx="5705475" cy="541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2800" b="1" kern="10">
                <a:solidFill>
                  <a:srgbClr val="E4EF05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травні місяці творча група відвідала </a:t>
            </a:r>
          </a:p>
        </p:txBody>
      </p:sp>
      <p:sp>
        <p:nvSpPr>
          <p:cNvPr id="197648" name="WordArt 16"/>
          <p:cNvSpPr>
            <a:spLocks noChangeArrowheads="1" noChangeShapeType="1" noTextEdit="1"/>
          </p:cNvSpPr>
          <p:nvPr/>
        </p:nvSpPr>
        <p:spPr bwMode="auto">
          <a:xfrm>
            <a:off x="2843213" y="549275"/>
            <a:ext cx="3209925" cy="7985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2000" b="1" kern="10">
                <a:solidFill>
                  <a:srgbClr val="E4EF05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музей фарфору ім. О. Білого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27313" y="1412875"/>
            <a:ext cx="6516687" cy="5184775"/>
          </a:xfrm>
          <a:solidFill>
            <a:srgbClr val="EFFA18"/>
          </a:solidFill>
        </p:spPr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en-US" altLang="ru-RU" sz="2800" dirty="0">
                <a:solidFill>
                  <a:srgbClr val="2705F3"/>
                </a:solidFill>
                <a:latin typeface="Times New Roman" pitchFamily="18" charset="0"/>
              </a:rPr>
              <a:t>    </a:t>
            </a:r>
            <a:r>
              <a:rPr lang="uk-UA" altLang="ru-RU" sz="2800" dirty="0">
                <a:solidFill>
                  <a:srgbClr val="2705F3"/>
                </a:solidFill>
                <a:latin typeface="Times New Roman" pitchFamily="18" charset="0"/>
              </a:rPr>
              <a:t>Відповідаючи на вимоги часу, запити суспільства, у контексті духовного розвитку особистості важливо здійснювати виховання в дітях почуття патріотизму та толерантності до людей різних національностей. Розвивати в дітях розуміння культурної спадщини і виховувати бережливе відношення до неї .</a:t>
            </a:r>
            <a:endParaRPr lang="ru-RU" altLang="ru-RU" sz="2800" dirty="0">
              <a:solidFill>
                <a:srgbClr val="2705F3"/>
              </a:solidFill>
              <a:latin typeface="Times New Roman" pitchFamily="18" charset="0"/>
            </a:endParaRPr>
          </a:p>
        </p:txBody>
      </p:sp>
      <p:sp>
        <p:nvSpPr>
          <p:cNvPr id="167940" name="WordArt 4"/>
          <p:cNvSpPr>
            <a:spLocks noChangeArrowheads="1" noChangeShapeType="1" noTextEdit="1"/>
          </p:cNvSpPr>
          <p:nvPr/>
        </p:nvSpPr>
        <p:spPr bwMode="auto">
          <a:xfrm>
            <a:off x="827088" y="188913"/>
            <a:ext cx="7743825" cy="1158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6000" b="1" kern="10">
                <a:solidFill>
                  <a:srgbClr val="E4EF05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Обгрунтування проекту</a:t>
            </a:r>
          </a:p>
        </p:txBody>
      </p:sp>
      <p:pic>
        <p:nvPicPr>
          <p:cNvPr id="167942" name="Picture 6" descr="солны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4313"/>
            <a:ext cx="2987675" cy="3816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79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87675" y="1700213"/>
            <a:ext cx="6156325" cy="5157787"/>
          </a:xfrm>
          <a:solidFill>
            <a:srgbClr val="EFFA18"/>
          </a:solidFill>
        </p:spPr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en-US" altLang="ru-RU" sz="2800" dirty="0">
                <a:solidFill>
                  <a:srgbClr val="2705F3"/>
                </a:solidFill>
                <a:latin typeface="Times New Roman" pitchFamily="18" charset="0"/>
              </a:rPr>
              <a:t>    </a:t>
            </a:r>
            <a:r>
              <a:rPr lang="uk-UA" altLang="ru-RU" sz="2800" dirty="0">
                <a:solidFill>
                  <a:srgbClr val="2705F3"/>
                </a:solidFill>
                <a:latin typeface="Times New Roman" pitchFamily="18" charset="0"/>
              </a:rPr>
              <a:t>Помічник в рішенні виховання культурної особистості дитини, вона допомагає закласти моральні основи, навчить правилам спілкування, розвине у дітей творчий потенціал, інтерес до історії і культури свого народу, навчить поважати його традиції, культуру, побут. </a:t>
            </a:r>
            <a:endParaRPr lang="ru-RU" altLang="ru-RU" sz="2800" dirty="0">
              <a:solidFill>
                <a:srgbClr val="2705F3"/>
              </a:solidFill>
              <a:latin typeface="Times New Roman" pitchFamily="18" charset="0"/>
            </a:endParaRPr>
          </a:p>
          <a:p>
            <a:endParaRPr lang="ru-RU" altLang="ru-RU" sz="2800" dirty="0">
              <a:solidFill>
                <a:srgbClr val="2705F3"/>
              </a:solidFill>
              <a:latin typeface="Times New Roman" pitchFamily="18" charset="0"/>
            </a:endParaRPr>
          </a:p>
        </p:txBody>
      </p:sp>
      <p:sp>
        <p:nvSpPr>
          <p:cNvPr id="169988" name="WordArt 4"/>
          <p:cNvSpPr>
            <a:spLocks noChangeArrowheads="1" noChangeShapeType="1" noTextEdit="1"/>
          </p:cNvSpPr>
          <p:nvPr/>
        </p:nvSpPr>
        <p:spPr bwMode="auto">
          <a:xfrm>
            <a:off x="755650" y="333375"/>
            <a:ext cx="7715250" cy="1403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7200" b="1" kern="10">
                <a:solidFill>
                  <a:srgbClr val="E4EF05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Музейна педагогіка</a:t>
            </a:r>
          </a:p>
        </p:txBody>
      </p:sp>
      <p:pic>
        <p:nvPicPr>
          <p:cNvPr id="169990" name="Picture 6" descr="солны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7338"/>
            <a:ext cx="3203575" cy="3527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99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205038"/>
            <a:ext cx="4968875" cy="3095625"/>
          </a:xfrm>
          <a:solidFill>
            <a:srgbClr val="EFFA18"/>
          </a:solidFill>
        </p:spPr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en-US" altLang="ru-RU" sz="2800">
                <a:solidFill>
                  <a:schemeClr val="bg2"/>
                </a:solidFill>
                <a:latin typeface="Times New Roman" pitchFamily="18" charset="0"/>
              </a:rPr>
              <a:t>    </a:t>
            </a:r>
            <a:r>
              <a:rPr lang="uk-UA" altLang="ru-RU" sz="2800">
                <a:solidFill>
                  <a:schemeClr val="bg2"/>
                </a:solidFill>
                <a:latin typeface="Times New Roman" pitchFamily="18" charset="0"/>
              </a:rPr>
              <a:t>Директор Гамбурзького художнього музею А. Ліхтварк (1852-1914), був основоположник музейно-педагогічної методики. </a:t>
            </a:r>
            <a:endParaRPr lang="ru-RU" altLang="ru-RU" sz="28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08903" name="WordArt 7"/>
          <p:cNvSpPr>
            <a:spLocks noChangeArrowheads="1" noChangeShapeType="1" noTextEdit="1"/>
          </p:cNvSpPr>
          <p:nvPr/>
        </p:nvSpPr>
        <p:spPr bwMode="auto">
          <a:xfrm>
            <a:off x="3132138" y="0"/>
            <a:ext cx="2524125" cy="7858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4000" b="1" kern="10">
                <a:solidFill>
                  <a:srgbClr val="EFFA18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Німеччина.</a:t>
            </a:r>
          </a:p>
        </p:txBody>
      </p:sp>
      <p:sp>
        <p:nvSpPr>
          <p:cNvPr id="208904" name="WordArt 8"/>
          <p:cNvSpPr>
            <a:spLocks noChangeArrowheads="1" noChangeShapeType="1" noTextEdit="1"/>
          </p:cNvSpPr>
          <p:nvPr/>
        </p:nvSpPr>
        <p:spPr bwMode="auto">
          <a:xfrm>
            <a:off x="684213" y="765175"/>
            <a:ext cx="7753350" cy="7858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4000" b="1" kern="10">
                <a:solidFill>
                  <a:srgbClr val="EFFA18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Народження музейної педагогіки</a:t>
            </a:r>
          </a:p>
        </p:txBody>
      </p:sp>
      <p:pic>
        <p:nvPicPr>
          <p:cNvPr id="208905" name="Picture 9" descr="Leopold_von_Kalckreuth_-_Porträt_Alfred_Lichtwark_(1912)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557338"/>
            <a:ext cx="3529012" cy="5040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88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0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uiExpand="1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1ab7b6e13c92ac5c32557fedcbffce5b413c7"/>
</p:tagLst>
</file>

<file path=ppt/theme/theme1.xml><?xml version="1.0" encoding="utf-8"?>
<a:theme xmlns:a="http://schemas.openxmlformats.org/drawingml/2006/main" name="powerpoint-template">
  <a:themeElements>
    <a:clrScheme name="">
      <a:dk1>
        <a:srgbClr val="4D4D4D"/>
      </a:dk1>
      <a:lt1>
        <a:srgbClr val="FFFFFF"/>
      </a:lt1>
      <a:dk2>
        <a:srgbClr val="4D4D4D"/>
      </a:dk2>
      <a:lt2>
        <a:srgbClr val="214DDB"/>
      </a:lt2>
      <a:accent1>
        <a:srgbClr val="49A8FD"/>
      </a:accent1>
      <a:accent2>
        <a:srgbClr val="8C41E1"/>
      </a:accent2>
      <a:accent3>
        <a:srgbClr val="FFFFFF"/>
      </a:accent3>
      <a:accent4>
        <a:srgbClr val="404040"/>
      </a:accent4>
      <a:accent5>
        <a:srgbClr val="B1D1FE"/>
      </a:accent5>
      <a:accent6>
        <a:srgbClr val="7E3ACC"/>
      </a:accent6>
      <a:hlink>
        <a:srgbClr val="FF52C4"/>
      </a:hlink>
      <a:folHlink>
        <a:srgbClr val="D5D5D5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1304</TotalTime>
  <Words>806</Words>
  <Application>Microsoft Office PowerPoint</Application>
  <PresentationFormat>Экран (4:3)</PresentationFormat>
  <Paragraphs>153</Paragraphs>
  <Slides>21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Microsoft Sans Serif</vt:lpstr>
      <vt:lpstr>Times New Roman</vt:lpstr>
      <vt:lpstr>Wingdings</vt:lpstr>
      <vt:lpstr>powerpoint-template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Музе́ї (від дав.-гр. τὸ Μουσεῖον — «дім Муз») — культурно-освітні та науково-дослідні заклади, призначені для вивчення, збереження та використання пам'яток природи, матеріальної і духовної культури, прилучення громадян до надбань національної і світової історико-культурної спадщини.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Творець Німецького музею шедеврів природознавства та техніки в Мюнхені, формулював принципи освітньої діяльності музеїв.</vt:lpstr>
      <vt:lpstr>Презентация PowerPoint</vt:lpstr>
      <vt:lpstr>Адольф Рейхвейн (1898-1944)</vt:lpstr>
      <vt:lpstr>Презентация PowerPoint</vt:lpstr>
      <vt:lpstr>Презентация PowerPoint</vt:lpstr>
      <vt:lpstr>Для реалізації даного проекту рекомендовано використовувати наступні методи:  - словесні  - наочні - практичні  - емоційні</vt:lpstr>
      <vt:lpstr>Презентация PowerPoint</vt:lpstr>
      <vt:lpstr>- Технологія проектної і дослідницької дільності. Особистісно – орієнотоване розвивальне навчання (І.С. Якиманська). - Здоров’язбережувальні технології (казкотерапія, арттерапія). - «Діалог культур» (В.С. Біблер, С.Ю. Курганов).</vt:lpstr>
      <vt:lpstr>Презентация PowerPoint</vt:lpstr>
      <vt:lpstr>Презентация PowerPoint</vt:lpstr>
      <vt:lpstr>ДНЗ №2 «Колобок». «Український побут»; «Книжковий світ».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Творчий проект</dc:title>
  <dc:creator>www.PHILka.RU</dc:creator>
  <cp:lastModifiedBy>sob-mk</cp:lastModifiedBy>
  <cp:revision>25</cp:revision>
  <dcterms:created xsi:type="dcterms:W3CDTF">2014-07-25T13:44:21Z</dcterms:created>
  <dcterms:modified xsi:type="dcterms:W3CDTF">2014-08-27T11:02:28Z</dcterms:modified>
</cp:coreProperties>
</file>